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303" r:id="rId4"/>
    <p:sldId id="284" r:id="rId5"/>
    <p:sldId id="285" r:id="rId6"/>
    <p:sldId id="283" r:id="rId7"/>
    <p:sldId id="287" r:id="rId8"/>
    <p:sldId id="280" r:id="rId9"/>
    <p:sldId id="288" r:id="rId10"/>
    <p:sldId id="305" r:id="rId11"/>
    <p:sldId id="306" r:id="rId12"/>
    <p:sldId id="307" r:id="rId13"/>
    <p:sldId id="308" r:id="rId14"/>
    <p:sldId id="309" r:id="rId15"/>
    <p:sldId id="310" r:id="rId16"/>
    <p:sldId id="311" r:id="rId17"/>
    <p:sldId id="291" r:id="rId18"/>
    <p:sldId id="293" r:id="rId19"/>
    <p:sldId id="292"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02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Services%20value%20added%20and%20productivi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ervices%20value%20added%20and%20productivit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ervices%20value%20added%20and%20productivit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Services%20value%20added%20and%20productivit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Services%20value%20added%20and%20productivit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pl-PL"/>
  <c:chart>
    <c:plotArea>
      <c:layout/>
      <c:barChart>
        <c:barDir val="col"/>
        <c:grouping val="clustered"/>
        <c:ser>
          <c:idx val="0"/>
          <c:order val="0"/>
          <c:tx>
            <c:strRef>
              <c:f>Arkusz6!$AA$4</c:f>
              <c:strCache>
                <c:ptCount val="1"/>
                <c:pt idx="0">
                  <c:v>EU-12</c:v>
                </c:pt>
              </c:strCache>
            </c:strRef>
          </c:tx>
          <c:dLbls>
            <c:dLbl>
              <c:idx val="0"/>
              <c:layout>
                <c:manualLayout>
                  <c:x val="-7.8585461689587421E-3"/>
                  <c:y val="0"/>
                </c:manualLayout>
              </c:layout>
              <c:showVal val="1"/>
            </c:dLbl>
            <c:dLbl>
              <c:idx val="3"/>
              <c:layout>
                <c:manualLayout>
                  <c:x val="-1.0478061558611657E-2"/>
                  <c:y val="4.2437781360066796E-17"/>
                </c:manualLayout>
              </c:layout>
              <c:showVal val="1"/>
            </c:dLbl>
            <c:dLbl>
              <c:idx val="5"/>
              <c:layout>
                <c:manualLayout>
                  <c:x val="-1.5717092337917495E-2"/>
                  <c:y val="0"/>
                </c:manualLayout>
              </c:layout>
              <c:showVal val="1"/>
            </c:dLbl>
            <c:dLbl>
              <c:idx val="6"/>
              <c:layout/>
              <c:showVal val="1"/>
            </c:dLbl>
            <c:dLbl>
              <c:idx val="7"/>
              <c:layout>
                <c:manualLayout>
                  <c:x val="-9.7084026479731939E-3"/>
                  <c:y val="0.14330004999444509"/>
                </c:manualLayout>
              </c:layout>
              <c:showVal val="1"/>
            </c:dLbl>
            <c:delete val="1"/>
          </c:dLbls>
          <c:cat>
            <c:strRef>
              <c:f>Arkusz6!$Z$5:$Z$12</c:f>
              <c:strCache>
                <c:ptCount val="8"/>
                <c:pt idx="0">
                  <c:v>TOT</c:v>
                </c:pt>
                <c:pt idx="1">
                  <c:v>A</c:v>
                </c:pt>
                <c:pt idx="2">
                  <c:v>B</c:v>
                </c:pt>
                <c:pt idx="3">
                  <c:v>C</c:v>
                </c:pt>
                <c:pt idx="4">
                  <c:v>F</c:v>
                </c:pt>
                <c:pt idx="5">
                  <c:v>Services</c:v>
                </c:pt>
                <c:pt idx="6">
                  <c:v>MS</c:v>
                </c:pt>
                <c:pt idx="7">
                  <c:v>KIBS</c:v>
                </c:pt>
              </c:strCache>
            </c:strRef>
          </c:cat>
          <c:val>
            <c:numRef>
              <c:f>Arkusz6!$AA$5:$AA$12</c:f>
              <c:numCache>
                <c:formatCode>General</c:formatCode>
                <c:ptCount val="8"/>
                <c:pt idx="0">
                  <c:v>0.73000000000000009</c:v>
                </c:pt>
                <c:pt idx="1">
                  <c:v>3.44</c:v>
                </c:pt>
                <c:pt idx="2">
                  <c:v>-0.30000000000000004</c:v>
                </c:pt>
                <c:pt idx="3">
                  <c:v>2.2799999999999998</c:v>
                </c:pt>
                <c:pt idx="4">
                  <c:v>-0.47000000000000003</c:v>
                </c:pt>
                <c:pt idx="5">
                  <c:v>0.53</c:v>
                </c:pt>
                <c:pt idx="6">
                  <c:v>0.93</c:v>
                </c:pt>
                <c:pt idx="7">
                  <c:v>-1.03</c:v>
                </c:pt>
              </c:numCache>
            </c:numRef>
          </c:val>
        </c:ser>
        <c:ser>
          <c:idx val="1"/>
          <c:order val="1"/>
          <c:tx>
            <c:strRef>
              <c:f>Arkusz6!$AB$4</c:f>
              <c:strCache>
                <c:ptCount val="1"/>
                <c:pt idx="0">
                  <c:v>EU-6/7</c:v>
                </c:pt>
              </c:strCache>
            </c:strRef>
          </c:tx>
          <c:dLbls>
            <c:dLbl>
              <c:idx val="0"/>
              <c:layout>
                <c:manualLayout>
                  <c:x val="1.3097576948264583E-2"/>
                  <c:y val="0"/>
                </c:manualLayout>
              </c:layout>
              <c:showVal val="1"/>
            </c:dLbl>
            <c:dLbl>
              <c:idx val="3"/>
              <c:layout/>
              <c:showVal val="1"/>
            </c:dLbl>
            <c:dLbl>
              <c:idx val="5"/>
              <c:layout/>
              <c:showVal val="1"/>
            </c:dLbl>
            <c:dLbl>
              <c:idx val="6"/>
              <c:layout>
                <c:manualLayout>
                  <c:x val="1.8336607727570401E-2"/>
                  <c:y val="0"/>
                </c:manualLayout>
              </c:layout>
              <c:showVal val="1"/>
            </c:dLbl>
            <c:dLbl>
              <c:idx val="7"/>
              <c:layout/>
              <c:showVal val="1"/>
            </c:dLbl>
            <c:delete val="1"/>
          </c:dLbls>
          <c:cat>
            <c:strRef>
              <c:f>Arkusz6!$Z$5:$Z$12</c:f>
              <c:strCache>
                <c:ptCount val="8"/>
                <c:pt idx="0">
                  <c:v>TOT</c:v>
                </c:pt>
                <c:pt idx="1">
                  <c:v>A</c:v>
                </c:pt>
                <c:pt idx="2">
                  <c:v>B</c:v>
                </c:pt>
                <c:pt idx="3">
                  <c:v>C</c:v>
                </c:pt>
                <c:pt idx="4">
                  <c:v>F</c:v>
                </c:pt>
                <c:pt idx="5">
                  <c:v>Services</c:v>
                </c:pt>
                <c:pt idx="6">
                  <c:v>MS</c:v>
                </c:pt>
                <c:pt idx="7">
                  <c:v>KIBS</c:v>
                </c:pt>
              </c:strCache>
            </c:strRef>
          </c:cat>
          <c:val>
            <c:numRef>
              <c:f>Arkusz6!$AB$5:$AB$12</c:f>
              <c:numCache>
                <c:formatCode>General</c:formatCode>
                <c:ptCount val="8"/>
                <c:pt idx="0">
                  <c:v>2.3199999999999994</c:v>
                </c:pt>
                <c:pt idx="1">
                  <c:v>6.71</c:v>
                </c:pt>
                <c:pt idx="2">
                  <c:v>-3.94</c:v>
                </c:pt>
                <c:pt idx="3">
                  <c:v>5.79</c:v>
                </c:pt>
                <c:pt idx="4">
                  <c:v>-0.21000000000000002</c:v>
                </c:pt>
                <c:pt idx="5">
                  <c:v>1.7700000000000002</c:v>
                </c:pt>
                <c:pt idx="6">
                  <c:v>1.6300000000000001</c:v>
                </c:pt>
                <c:pt idx="7">
                  <c:v>2.7800000000000002</c:v>
                </c:pt>
              </c:numCache>
            </c:numRef>
          </c:val>
        </c:ser>
        <c:axId val="65561728"/>
        <c:axId val="65563264"/>
      </c:barChart>
      <c:catAx>
        <c:axId val="65561728"/>
        <c:scaling>
          <c:orientation val="minMax"/>
        </c:scaling>
        <c:axPos val="b"/>
        <c:tickLblPos val="nextTo"/>
        <c:txPr>
          <a:bodyPr/>
          <a:lstStyle/>
          <a:p>
            <a:pPr>
              <a:defRPr sz="1400"/>
            </a:pPr>
            <a:endParaRPr lang="pl-PL"/>
          </a:p>
        </c:txPr>
        <c:crossAx val="65563264"/>
        <c:crosses val="autoZero"/>
        <c:auto val="1"/>
        <c:lblAlgn val="ctr"/>
        <c:lblOffset val="100"/>
      </c:catAx>
      <c:valAx>
        <c:axId val="65563264"/>
        <c:scaling>
          <c:orientation val="minMax"/>
        </c:scaling>
        <c:axPos val="l"/>
        <c:majorGridlines/>
        <c:numFmt formatCode="General" sourceLinked="1"/>
        <c:tickLblPos val="nextTo"/>
        <c:txPr>
          <a:bodyPr/>
          <a:lstStyle/>
          <a:p>
            <a:pPr>
              <a:defRPr sz="1400"/>
            </a:pPr>
            <a:endParaRPr lang="pl-PL"/>
          </a:p>
        </c:txPr>
        <c:crossAx val="65561728"/>
        <c:crosses val="autoZero"/>
        <c:crossBetween val="between"/>
      </c:valAx>
    </c:plotArea>
    <c:legend>
      <c:legendPos val="r"/>
      <c:layout/>
      <c:txPr>
        <a:bodyPr/>
        <a:lstStyle/>
        <a:p>
          <a:pPr>
            <a:defRPr sz="1400"/>
          </a:pPr>
          <a:endParaRPr lang="pl-PL"/>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chart>
    <c:plotArea>
      <c:layout/>
      <c:barChart>
        <c:barDir val="col"/>
        <c:grouping val="clustered"/>
        <c:ser>
          <c:idx val="0"/>
          <c:order val="0"/>
          <c:tx>
            <c:strRef>
              <c:f>Arkusz6!$AM$4</c:f>
              <c:strCache>
                <c:ptCount val="1"/>
                <c:pt idx="0">
                  <c:v>EU-12</c:v>
                </c:pt>
              </c:strCache>
            </c:strRef>
          </c:tx>
          <c:dLbls>
            <c:dLbl>
              <c:idx val="0"/>
              <c:layout>
                <c:manualLayout>
                  <c:x val="-1.111111111111111E-2"/>
                  <c:y val="0.11111111111111106"/>
                </c:manualLayout>
              </c:layout>
              <c:showVal val="1"/>
            </c:dLbl>
            <c:dLbl>
              <c:idx val="3"/>
              <c:layout>
                <c:manualLayout>
                  <c:x val="-1.38888888888889E-2"/>
                  <c:y val="-4.243778136006679E-17"/>
                </c:manualLayout>
              </c:layout>
              <c:showVal val="1"/>
            </c:dLbl>
            <c:dLbl>
              <c:idx val="5"/>
              <c:layout>
                <c:manualLayout>
                  <c:x val="1.1260010149022484E-5"/>
                  <c:y val="0.11538061427518156"/>
                </c:manualLayout>
              </c:layout>
              <c:showVal val="1"/>
            </c:dLbl>
            <c:dLbl>
              <c:idx val="6"/>
              <c:layout/>
              <c:showVal val="1"/>
            </c:dLbl>
            <c:dLbl>
              <c:idx val="7"/>
              <c:layout>
                <c:manualLayout>
                  <c:x val="-1.111111111111112E-2"/>
                  <c:y val="0"/>
                </c:manualLayout>
              </c:layout>
              <c:showVal val="1"/>
            </c:dLbl>
            <c:delete val="1"/>
          </c:dLbls>
          <c:cat>
            <c:strRef>
              <c:f>Arkusz6!$AL$5:$AL$12</c:f>
              <c:strCache>
                <c:ptCount val="8"/>
                <c:pt idx="0">
                  <c:v>TOT</c:v>
                </c:pt>
                <c:pt idx="1">
                  <c:v>A</c:v>
                </c:pt>
                <c:pt idx="2">
                  <c:v>B</c:v>
                </c:pt>
                <c:pt idx="3">
                  <c:v>C</c:v>
                </c:pt>
                <c:pt idx="4">
                  <c:v>F</c:v>
                </c:pt>
                <c:pt idx="5">
                  <c:v>Services</c:v>
                </c:pt>
                <c:pt idx="6">
                  <c:v>MS</c:v>
                </c:pt>
                <c:pt idx="7">
                  <c:v>KIBS</c:v>
                </c:pt>
              </c:strCache>
            </c:strRef>
          </c:cat>
          <c:val>
            <c:numRef>
              <c:f>Arkusz6!$AM$5:$AM$12</c:f>
              <c:numCache>
                <c:formatCode>General</c:formatCode>
                <c:ptCount val="8"/>
                <c:pt idx="0">
                  <c:v>-0.52</c:v>
                </c:pt>
                <c:pt idx="1">
                  <c:v>-3.59</c:v>
                </c:pt>
                <c:pt idx="2">
                  <c:v>-3.2800000000000002</c:v>
                </c:pt>
                <c:pt idx="3">
                  <c:v>0.59</c:v>
                </c:pt>
                <c:pt idx="4">
                  <c:v>-0.99</c:v>
                </c:pt>
                <c:pt idx="5">
                  <c:v>-0.5</c:v>
                </c:pt>
                <c:pt idx="6">
                  <c:v>-0.95000000000000007</c:v>
                </c:pt>
                <c:pt idx="7">
                  <c:v>-1.72</c:v>
                </c:pt>
              </c:numCache>
            </c:numRef>
          </c:val>
        </c:ser>
        <c:ser>
          <c:idx val="1"/>
          <c:order val="1"/>
          <c:tx>
            <c:strRef>
              <c:f>Arkusz6!$AN$4</c:f>
              <c:strCache>
                <c:ptCount val="1"/>
                <c:pt idx="0">
                  <c:v>EU-6/7</c:v>
                </c:pt>
              </c:strCache>
            </c:strRef>
          </c:tx>
          <c:dLbls>
            <c:dLbl>
              <c:idx val="0"/>
              <c:layout>
                <c:manualLayout>
                  <c:x val="8.3333333333333367E-3"/>
                  <c:y val="9.2592592592592692E-3"/>
                </c:manualLayout>
              </c:layout>
              <c:showVal val="1"/>
            </c:dLbl>
            <c:dLbl>
              <c:idx val="3"/>
              <c:layout/>
              <c:showVal val="1"/>
            </c:dLbl>
            <c:dLbl>
              <c:idx val="5"/>
              <c:layout>
                <c:manualLayout>
                  <c:x val="1.6666666666666677E-2"/>
                  <c:y val="0.12962962962962943"/>
                </c:manualLayout>
              </c:layout>
              <c:showVal val="1"/>
            </c:dLbl>
            <c:dLbl>
              <c:idx val="6"/>
              <c:layout>
                <c:manualLayout>
                  <c:x val="5.9555444790418688E-3"/>
                  <c:y val="0.13496101443273983"/>
                </c:manualLayout>
              </c:layout>
              <c:showVal val="1"/>
            </c:dLbl>
            <c:dLbl>
              <c:idx val="7"/>
              <c:layout>
                <c:manualLayout>
                  <c:x val="5.5555555555554499E-3"/>
                  <c:y val="0.19444444444444456"/>
                </c:manualLayout>
              </c:layout>
              <c:showVal val="1"/>
            </c:dLbl>
            <c:delete val="1"/>
          </c:dLbls>
          <c:cat>
            <c:strRef>
              <c:f>Arkusz6!$AL$5:$AL$12</c:f>
              <c:strCache>
                <c:ptCount val="8"/>
                <c:pt idx="0">
                  <c:v>TOT</c:v>
                </c:pt>
                <c:pt idx="1">
                  <c:v>A</c:v>
                </c:pt>
                <c:pt idx="2">
                  <c:v>B</c:v>
                </c:pt>
                <c:pt idx="3">
                  <c:v>C</c:v>
                </c:pt>
                <c:pt idx="4">
                  <c:v>F</c:v>
                </c:pt>
                <c:pt idx="5">
                  <c:v>Services</c:v>
                </c:pt>
                <c:pt idx="6">
                  <c:v>MS</c:v>
                </c:pt>
                <c:pt idx="7">
                  <c:v>KIBS</c:v>
                </c:pt>
              </c:strCache>
            </c:strRef>
          </c:cat>
          <c:val>
            <c:numRef>
              <c:f>Arkusz6!$AN$5:$AN$12</c:f>
              <c:numCache>
                <c:formatCode>General</c:formatCode>
                <c:ptCount val="8"/>
                <c:pt idx="0">
                  <c:v>0.54</c:v>
                </c:pt>
                <c:pt idx="1">
                  <c:v>1.83</c:v>
                </c:pt>
                <c:pt idx="2">
                  <c:v>-7.09</c:v>
                </c:pt>
                <c:pt idx="3">
                  <c:v>3.72</c:v>
                </c:pt>
                <c:pt idx="4">
                  <c:v>1.47</c:v>
                </c:pt>
                <c:pt idx="5">
                  <c:v>-0.60000000000000009</c:v>
                </c:pt>
                <c:pt idx="6">
                  <c:v>-0.83000000000000007</c:v>
                </c:pt>
                <c:pt idx="7">
                  <c:v>-1.79</c:v>
                </c:pt>
              </c:numCache>
            </c:numRef>
          </c:val>
        </c:ser>
        <c:axId val="67478272"/>
        <c:axId val="67479808"/>
      </c:barChart>
      <c:catAx>
        <c:axId val="67478272"/>
        <c:scaling>
          <c:orientation val="minMax"/>
        </c:scaling>
        <c:axPos val="b"/>
        <c:tickLblPos val="nextTo"/>
        <c:txPr>
          <a:bodyPr/>
          <a:lstStyle/>
          <a:p>
            <a:pPr>
              <a:defRPr sz="1400"/>
            </a:pPr>
            <a:endParaRPr lang="pl-PL"/>
          </a:p>
        </c:txPr>
        <c:crossAx val="67479808"/>
        <c:crosses val="autoZero"/>
        <c:auto val="1"/>
        <c:lblAlgn val="ctr"/>
        <c:lblOffset val="100"/>
      </c:catAx>
      <c:valAx>
        <c:axId val="67479808"/>
        <c:scaling>
          <c:orientation val="minMax"/>
        </c:scaling>
        <c:axPos val="l"/>
        <c:majorGridlines/>
        <c:numFmt formatCode="General" sourceLinked="1"/>
        <c:tickLblPos val="nextTo"/>
        <c:txPr>
          <a:bodyPr/>
          <a:lstStyle/>
          <a:p>
            <a:pPr>
              <a:defRPr sz="1400"/>
            </a:pPr>
            <a:endParaRPr lang="pl-PL"/>
          </a:p>
        </c:txPr>
        <c:crossAx val="67478272"/>
        <c:crosses val="autoZero"/>
        <c:crossBetween val="between"/>
      </c:valAx>
    </c:plotArea>
    <c:legend>
      <c:legendPos val="r"/>
      <c:layout/>
      <c:txPr>
        <a:bodyPr/>
        <a:lstStyle/>
        <a:p>
          <a:pPr>
            <a:defRPr sz="1400"/>
          </a:pPr>
          <a:endParaRPr lang="pl-PL"/>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chart>
    <c:plotArea>
      <c:layout/>
      <c:barChart>
        <c:barDir val="col"/>
        <c:grouping val="clustered"/>
        <c:ser>
          <c:idx val="0"/>
          <c:order val="0"/>
          <c:tx>
            <c:strRef>
              <c:f>Arkusz6!$AY$4</c:f>
              <c:strCache>
                <c:ptCount val="1"/>
                <c:pt idx="0">
                  <c:v>EU-12</c:v>
                </c:pt>
              </c:strCache>
            </c:strRef>
          </c:tx>
          <c:dLbls>
            <c:dLbl>
              <c:idx val="0"/>
              <c:layout>
                <c:manualLayout>
                  <c:x val="-1.1111111111111125E-2"/>
                  <c:y val="0"/>
                </c:manualLayout>
              </c:layout>
              <c:showVal val="1"/>
            </c:dLbl>
            <c:dLbl>
              <c:idx val="3"/>
              <c:layout>
                <c:manualLayout>
                  <c:x val="-1.6666666666666677E-2"/>
                  <c:y val="0"/>
                </c:manualLayout>
              </c:layout>
              <c:showVal val="1"/>
            </c:dLbl>
            <c:dLbl>
              <c:idx val="5"/>
              <c:layout>
                <c:manualLayout>
                  <c:x val="-2.7777777777777822E-3"/>
                  <c:y val="-1.8518518518518528E-2"/>
                </c:manualLayout>
              </c:layout>
              <c:showVal val="1"/>
            </c:dLbl>
            <c:dLbl>
              <c:idx val="6"/>
              <c:layout>
                <c:manualLayout>
                  <c:x val="2.7777777777777822E-3"/>
                  <c:y val="-2.7777777777777811E-2"/>
                </c:manualLayout>
              </c:layout>
              <c:showVal val="1"/>
            </c:dLbl>
            <c:dLbl>
              <c:idx val="7"/>
              <c:layout>
                <c:manualLayout>
                  <c:x val="-2.7777777777778833E-3"/>
                  <c:y val="-1.38888888888889E-2"/>
                </c:manualLayout>
              </c:layout>
              <c:showVal val="1"/>
            </c:dLbl>
            <c:delete val="1"/>
          </c:dLbls>
          <c:cat>
            <c:strRef>
              <c:f>Arkusz6!$AX$5:$AX$12</c:f>
              <c:strCache>
                <c:ptCount val="8"/>
                <c:pt idx="0">
                  <c:v>TOT</c:v>
                </c:pt>
                <c:pt idx="1">
                  <c:v>A</c:v>
                </c:pt>
                <c:pt idx="2">
                  <c:v>B</c:v>
                </c:pt>
                <c:pt idx="3">
                  <c:v>C</c:v>
                </c:pt>
                <c:pt idx="4">
                  <c:v>F</c:v>
                </c:pt>
                <c:pt idx="5">
                  <c:v>Services</c:v>
                </c:pt>
                <c:pt idx="6">
                  <c:v>MS</c:v>
                </c:pt>
                <c:pt idx="7">
                  <c:v>KIBS</c:v>
                </c:pt>
              </c:strCache>
            </c:strRef>
          </c:cat>
          <c:val>
            <c:numRef>
              <c:f>Arkusz6!$AY$5:$AY$12</c:f>
              <c:numCache>
                <c:formatCode>General</c:formatCode>
                <c:ptCount val="8"/>
                <c:pt idx="0">
                  <c:v>0.32000000000000006</c:v>
                </c:pt>
                <c:pt idx="1">
                  <c:v>0.65000000000000013</c:v>
                </c:pt>
                <c:pt idx="2">
                  <c:v>-3.21</c:v>
                </c:pt>
                <c:pt idx="3">
                  <c:v>0.82000000000000006</c:v>
                </c:pt>
                <c:pt idx="4">
                  <c:v>-0.58000000000000007</c:v>
                </c:pt>
                <c:pt idx="5">
                  <c:v>0.46</c:v>
                </c:pt>
                <c:pt idx="6">
                  <c:v>0.68</c:v>
                </c:pt>
                <c:pt idx="7">
                  <c:v>0.89</c:v>
                </c:pt>
              </c:numCache>
            </c:numRef>
          </c:val>
        </c:ser>
        <c:ser>
          <c:idx val="1"/>
          <c:order val="1"/>
          <c:tx>
            <c:strRef>
              <c:f>Arkusz6!$AZ$4</c:f>
              <c:strCache>
                <c:ptCount val="1"/>
                <c:pt idx="0">
                  <c:v>EU-6/7</c:v>
                </c:pt>
              </c:strCache>
            </c:strRef>
          </c:tx>
          <c:dLbls>
            <c:dLbl>
              <c:idx val="0"/>
              <c:layout>
                <c:manualLayout>
                  <c:x val="1.1111111111111101E-2"/>
                  <c:y val="0"/>
                </c:manualLayout>
              </c:layout>
              <c:showVal val="1"/>
            </c:dLbl>
            <c:dLbl>
              <c:idx val="3"/>
              <c:layout/>
              <c:showVal val="1"/>
            </c:dLbl>
            <c:dLbl>
              <c:idx val="5"/>
              <c:layout>
                <c:manualLayout>
                  <c:x val="1.111111111111112E-2"/>
                  <c:y val="9.7222222222222224E-2"/>
                </c:manualLayout>
              </c:layout>
              <c:showVal val="1"/>
            </c:dLbl>
            <c:dLbl>
              <c:idx val="6"/>
              <c:layout>
                <c:manualLayout>
                  <c:x val="1.6666666666666687E-2"/>
                  <c:y val="0"/>
                </c:manualLayout>
              </c:layout>
              <c:showVal val="1"/>
            </c:dLbl>
            <c:dLbl>
              <c:idx val="7"/>
              <c:layout>
                <c:manualLayout>
                  <c:x val="1.9444444444444445E-2"/>
                  <c:y val="1.38888888888889E-2"/>
                </c:manualLayout>
              </c:layout>
              <c:showVal val="1"/>
            </c:dLbl>
            <c:delete val="1"/>
          </c:dLbls>
          <c:cat>
            <c:strRef>
              <c:f>Arkusz6!$AX$5:$AX$12</c:f>
              <c:strCache>
                <c:ptCount val="8"/>
                <c:pt idx="0">
                  <c:v>TOT</c:v>
                </c:pt>
                <c:pt idx="1">
                  <c:v>A</c:v>
                </c:pt>
                <c:pt idx="2">
                  <c:v>B</c:v>
                </c:pt>
                <c:pt idx="3">
                  <c:v>C</c:v>
                </c:pt>
                <c:pt idx="4">
                  <c:v>F</c:v>
                </c:pt>
                <c:pt idx="5">
                  <c:v>Services</c:v>
                </c:pt>
                <c:pt idx="6">
                  <c:v>MS</c:v>
                </c:pt>
                <c:pt idx="7">
                  <c:v>KIBS</c:v>
                </c:pt>
              </c:strCache>
            </c:strRef>
          </c:cat>
          <c:val>
            <c:numRef>
              <c:f>Arkusz6!$AZ$5:$AZ$12</c:f>
              <c:numCache>
                <c:formatCode>General</c:formatCode>
                <c:ptCount val="8"/>
                <c:pt idx="0">
                  <c:v>0.5</c:v>
                </c:pt>
                <c:pt idx="1">
                  <c:v>7.23</c:v>
                </c:pt>
                <c:pt idx="2">
                  <c:v>-1.3</c:v>
                </c:pt>
                <c:pt idx="3">
                  <c:v>2.06</c:v>
                </c:pt>
                <c:pt idx="4">
                  <c:v>-0.69000000000000006</c:v>
                </c:pt>
                <c:pt idx="5">
                  <c:v>-0.1</c:v>
                </c:pt>
                <c:pt idx="6">
                  <c:v>0.34</c:v>
                </c:pt>
                <c:pt idx="7">
                  <c:v>0.53</c:v>
                </c:pt>
              </c:numCache>
            </c:numRef>
          </c:val>
        </c:ser>
        <c:axId val="68006272"/>
        <c:axId val="68007808"/>
      </c:barChart>
      <c:catAx>
        <c:axId val="68006272"/>
        <c:scaling>
          <c:orientation val="minMax"/>
        </c:scaling>
        <c:axPos val="b"/>
        <c:tickLblPos val="nextTo"/>
        <c:txPr>
          <a:bodyPr/>
          <a:lstStyle/>
          <a:p>
            <a:pPr>
              <a:defRPr sz="1400"/>
            </a:pPr>
            <a:endParaRPr lang="pl-PL"/>
          </a:p>
        </c:txPr>
        <c:crossAx val="68007808"/>
        <c:crosses val="autoZero"/>
        <c:auto val="1"/>
        <c:lblAlgn val="ctr"/>
        <c:lblOffset val="100"/>
      </c:catAx>
      <c:valAx>
        <c:axId val="68007808"/>
        <c:scaling>
          <c:orientation val="minMax"/>
        </c:scaling>
        <c:axPos val="l"/>
        <c:majorGridlines/>
        <c:numFmt formatCode="General" sourceLinked="1"/>
        <c:tickLblPos val="nextTo"/>
        <c:txPr>
          <a:bodyPr/>
          <a:lstStyle/>
          <a:p>
            <a:pPr>
              <a:defRPr sz="1400"/>
            </a:pPr>
            <a:endParaRPr lang="pl-PL"/>
          </a:p>
        </c:txPr>
        <c:crossAx val="68006272"/>
        <c:crosses val="autoZero"/>
        <c:crossBetween val="between"/>
      </c:valAx>
    </c:plotArea>
    <c:legend>
      <c:legendPos val="r"/>
      <c:layout/>
      <c:txPr>
        <a:bodyPr/>
        <a:lstStyle/>
        <a:p>
          <a:pPr>
            <a:defRPr sz="1400"/>
          </a:pPr>
          <a:endParaRPr lang="pl-PL"/>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pl-PL"/>
  <c:chart>
    <c:plotArea>
      <c:layout/>
      <c:barChart>
        <c:barDir val="col"/>
        <c:grouping val="clustered"/>
        <c:ser>
          <c:idx val="0"/>
          <c:order val="0"/>
          <c:tx>
            <c:strRef>
              <c:f>Arkusz6!$B$31</c:f>
              <c:strCache>
                <c:ptCount val="1"/>
                <c:pt idx="0">
                  <c:v>1995-2007</c:v>
                </c:pt>
              </c:strCache>
            </c:strRef>
          </c:tx>
          <c:cat>
            <c:strRef>
              <c:f>Arkusz6!$A$32:$A$48</c:f>
              <c:strCache>
                <c:ptCount val="17"/>
                <c:pt idx="0">
                  <c:v>G</c:v>
                </c:pt>
                <c:pt idx="1">
                  <c:v>H</c:v>
                </c:pt>
                <c:pt idx="2">
                  <c:v>I</c:v>
                </c:pt>
                <c:pt idx="3">
                  <c:v>J</c:v>
                </c:pt>
                <c:pt idx="4">
                  <c:v>58-60</c:v>
                </c:pt>
                <c:pt idx="5">
                  <c:v>61</c:v>
                </c:pt>
                <c:pt idx="6">
                  <c:v>K</c:v>
                </c:pt>
                <c:pt idx="7">
                  <c:v>L</c:v>
                </c:pt>
                <c:pt idx="8">
                  <c:v>M-N</c:v>
                </c:pt>
                <c:pt idx="9">
                  <c:v>O-U</c:v>
                </c:pt>
                <c:pt idx="10">
                  <c:v>O</c:v>
                </c:pt>
                <c:pt idx="11">
                  <c:v>P</c:v>
                </c:pt>
                <c:pt idx="12">
                  <c:v>Q</c:v>
                </c:pt>
                <c:pt idx="13">
                  <c:v>R-S</c:v>
                </c:pt>
                <c:pt idx="14">
                  <c:v>Services</c:v>
                </c:pt>
                <c:pt idx="15">
                  <c:v>MS</c:v>
                </c:pt>
                <c:pt idx="16">
                  <c:v>KIBS</c:v>
                </c:pt>
              </c:strCache>
            </c:strRef>
          </c:cat>
          <c:val>
            <c:numRef>
              <c:f>Arkusz6!$B$32:$B$48</c:f>
              <c:numCache>
                <c:formatCode>General</c:formatCode>
                <c:ptCount val="17"/>
                <c:pt idx="0">
                  <c:v>1.01</c:v>
                </c:pt>
                <c:pt idx="1">
                  <c:v>1.6</c:v>
                </c:pt>
                <c:pt idx="2">
                  <c:v>-0.64000000000000035</c:v>
                </c:pt>
                <c:pt idx="3">
                  <c:v>3.67</c:v>
                </c:pt>
                <c:pt idx="4">
                  <c:v>-8.0000000000000043E-2</c:v>
                </c:pt>
                <c:pt idx="5">
                  <c:v>7.8599999999999985</c:v>
                </c:pt>
                <c:pt idx="6">
                  <c:v>0.7100000000000003</c:v>
                </c:pt>
                <c:pt idx="7">
                  <c:v>0.64000000000000035</c:v>
                </c:pt>
                <c:pt idx="8">
                  <c:v>-1.45</c:v>
                </c:pt>
                <c:pt idx="9">
                  <c:v>-2.0000000000000011E-2</c:v>
                </c:pt>
                <c:pt idx="10">
                  <c:v>0.66000000000000036</c:v>
                </c:pt>
                <c:pt idx="11">
                  <c:v>-0.65000000000000036</c:v>
                </c:pt>
                <c:pt idx="12">
                  <c:v>3.0000000000000002E-2</c:v>
                </c:pt>
                <c:pt idx="13">
                  <c:v>-0.61000000000000032</c:v>
                </c:pt>
                <c:pt idx="14">
                  <c:v>0.53</c:v>
                </c:pt>
                <c:pt idx="15">
                  <c:v>0.93</c:v>
                </c:pt>
                <c:pt idx="16">
                  <c:v>-1.03</c:v>
                </c:pt>
              </c:numCache>
            </c:numRef>
          </c:val>
        </c:ser>
        <c:ser>
          <c:idx val="1"/>
          <c:order val="1"/>
          <c:tx>
            <c:strRef>
              <c:f>Arkusz6!$C$31</c:f>
              <c:strCache>
                <c:ptCount val="1"/>
                <c:pt idx="0">
                  <c:v>2008-2010</c:v>
                </c:pt>
              </c:strCache>
            </c:strRef>
          </c:tx>
          <c:cat>
            <c:strRef>
              <c:f>Arkusz6!$A$32:$A$48</c:f>
              <c:strCache>
                <c:ptCount val="17"/>
                <c:pt idx="0">
                  <c:v>G</c:v>
                </c:pt>
                <c:pt idx="1">
                  <c:v>H</c:v>
                </c:pt>
                <c:pt idx="2">
                  <c:v>I</c:v>
                </c:pt>
                <c:pt idx="3">
                  <c:v>J</c:v>
                </c:pt>
                <c:pt idx="4">
                  <c:v>58-60</c:v>
                </c:pt>
                <c:pt idx="5">
                  <c:v>61</c:v>
                </c:pt>
                <c:pt idx="6">
                  <c:v>K</c:v>
                </c:pt>
                <c:pt idx="7">
                  <c:v>L</c:v>
                </c:pt>
                <c:pt idx="8">
                  <c:v>M-N</c:v>
                </c:pt>
                <c:pt idx="9">
                  <c:v>O-U</c:v>
                </c:pt>
                <c:pt idx="10">
                  <c:v>O</c:v>
                </c:pt>
                <c:pt idx="11">
                  <c:v>P</c:v>
                </c:pt>
                <c:pt idx="12">
                  <c:v>Q</c:v>
                </c:pt>
                <c:pt idx="13">
                  <c:v>R-S</c:v>
                </c:pt>
                <c:pt idx="14">
                  <c:v>Services</c:v>
                </c:pt>
                <c:pt idx="15">
                  <c:v>MS</c:v>
                </c:pt>
                <c:pt idx="16">
                  <c:v>KIBS</c:v>
                </c:pt>
              </c:strCache>
            </c:strRef>
          </c:cat>
          <c:val>
            <c:numRef>
              <c:f>Arkusz6!$C$32:$C$48</c:f>
              <c:numCache>
                <c:formatCode>General</c:formatCode>
                <c:ptCount val="17"/>
                <c:pt idx="0">
                  <c:v>-1.37</c:v>
                </c:pt>
                <c:pt idx="1">
                  <c:v>-1.1599999999999993</c:v>
                </c:pt>
                <c:pt idx="2">
                  <c:v>-1.77</c:v>
                </c:pt>
                <c:pt idx="3">
                  <c:v>1.04</c:v>
                </c:pt>
                <c:pt idx="4">
                  <c:v>-6.0000000000000026E-2</c:v>
                </c:pt>
                <c:pt idx="5">
                  <c:v>3.27</c:v>
                </c:pt>
                <c:pt idx="6">
                  <c:v>-0.41000000000000014</c:v>
                </c:pt>
                <c:pt idx="7">
                  <c:v>0.31000000000000016</c:v>
                </c:pt>
                <c:pt idx="8">
                  <c:v>-2.02</c:v>
                </c:pt>
                <c:pt idx="9">
                  <c:v>-0.05</c:v>
                </c:pt>
                <c:pt idx="10">
                  <c:v>0.76000000000000034</c:v>
                </c:pt>
                <c:pt idx="11">
                  <c:v>-0.79</c:v>
                </c:pt>
                <c:pt idx="12">
                  <c:v>0.49000000000000016</c:v>
                </c:pt>
                <c:pt idx="13">
                  <c:v>-1.5</c:v>
                </c:pt>
                <c:pt idx="14">
                  <c:v>-0.5</c:v>
                </c:pt>
                <c:pt idx="15">
                  <c:v>-0.95000000000000029</c:v>
                </c:pt>
                <c:pt idx="16">
                  <c:v>-1.72</c:v>
                </c:pt>
              </c:numCache>
            </c:numRef>
          </c:val>
        </c:ser>
        <c:ser>
          <c:idx val="2"/>
          <c:order val="2"/>
          <c:tx>
            <c:strRef>
              <c:f>Arkusz6!$D$31</c:f>
              <c:strCache>
                <c:ptCount val="1"/>
                <c:pt idx="0">
                  <c:v>2011-2015</c:v>
                </c:pt>
              </c:strCache>
            </c:strRef>
          </c:tx>
          <c:cat>
            <c:strRef>
              <c:f>Arkusz6!$A$32:$A$48</c:f>
              <c:strCache>
                <c:ptCount val="17"/>
                <c:pt idx="0">
                  <c:v>G</c:v>
                </c:pt>
                <c:pt idx="1">
                  <c:v>H</c:v>
                </c:pt>
                <c:pt idx="2">
                  <c:v>I</c:v>
                </c:pt>
                <c:pt idx="3">
                  <c:v>J</c:v>
                </c:pt>
                <c:pt idx="4">
                  <c:v>58-60</c:v>
                </c:pt>
                <c:pt idx="5">
                  <c:v>61</c:v>
                </c:pt>
                <c:pt idx="6">
                  <c:v>K</c:v>
                </c:pt>
                <c:pt idx="7">
                  <c:v>L</c:v>
                </c:pt>
                <c:pt idx="8">
                  <c:v>M-N</c:v>
                </c:pt>
                <c:pt idx="9">
                  <c:v>O-U</c:v>
                </c:pt>
                <c:pt idx="10">
                  <c:v>O</c:v>
                </c:pt>
                <c:pt idx="11">
                  <c:v>P</c:v>
                </c:pt>
                <c:pt idx="12">
                  <c:v>Q</c:v>
                </c:pt>
                <c:pt idx="13">
                  <c:v>R-S</c:v>
                </c:pt>
                <c:pt idx="14">
                  <c:v>Services</c:v>
                </c:pt>
                <c:pt idx="15">
                  <c:v>MS</c:v>
                </c:pt>
                <c:pt idx="16">
                  <c:v>KIBS</c:v>
                </c:pt>
              </c:strCache>
            </c:strRef>
          </c:cat>
          <c:val>
            <c:numRef>
              <c:f>Arkusz6!$D$32:$D$48</c:f>
              <c:numCache>
                <c:formatCode>General</c:formatCode>
                <c:ptCount val="17"/>
                <c:pt idx="0">
                  <c:v>1.6500000000000001</c:v>
                </c:pt>
                <c:pt idx="1">
                  <c:v>-8.0000000000000043E-2</c:v>
                </c:pt>
                <c:pt idx="2">
                  <c:v>-0.25</c:v>
                </c:pt>
                <c:pt idx="3">
                  <c:v>1.29</c:v>
                </c:pt>
                <c:pt idx="4">
                  <c:v>-1.6900000000000006</c:v>
                </c:pt>
                <c:pt idx="5">
                  <c:v>2.02</c:v>
                </c:pt>
                <c:pt idx="6">
                  <c:v>-0.5</c:v>
                </c:pt>
                <c:pt idx="7">
                  <c:v>0.94000000000000028</c:v>
                </c:pt>
                <c:pt idx="8">
                  <c:v>0.58000000000000007</c:v>
                </c:pt>
                <c:pt idx="9">
                  <c:v>-4.0000000000000022E-2</c:v>
                </c:pt>
                <c:pt idx="10">
                  <c:v>0.49000000000000016</c:v>
                </c:pt>
                <c:pt idx="11">
                  <c:v>-0.52</c:v>
                </c:pt>
                <c:pt idx="12">
                  <c:v>2.0000000000000011E-2</c:v>
                </c:pt>
                <c:pt idx="13">
                  <c:v>-0.42000000000000015</c:v>
                </c:pt>
                <c:pt idx="14">
                  <c:v>0.46</c:v>
                </c:pt>
                <c:pt idx="15">
                  <c:v>0.68</c:v>
                </c:pt>
                <c:pt idx="16">
                  <c:v>0.89</c:v>
                </c:pt>
              </c:numCache>
            </c:numRef>
          </c:val>
        </c:ser>
        <c:axId val="68395008"/>
        <c:axId val="68396544"/>
      </c:barChart>
      <c:catAx>
        <c:axId val="68395008"/>
        <c:scaling>
          <c:orientation val="minMax"/>
        </c:scaling>
        <c:axPos val="b"/>
        <c:tickLblPos val="nextTo"/>
        <c:txPr>
          <a:bodyPr/>
          <a:lstStyle/>
          <a:p>
            <a:pPr>
              <a:defRPr sz="1400"/>
            </a:pPr>
            <a:endParaRPr lang="pl-PL"/>
          </a:p>
        </c:txPr>
        <c:crossAx val="68396544"/>
        <c:crosses val="autoZero"/>
        <c:auto val="1"/>
        <c:lblAlgn val="ctr"/>
        <c:lblOffset val="100"/>
      </c:catAx>
      <c:valAx>
        <c:axId val="68396544"/>
        <c:scaling>
          <c:orientation val="minMax"/>
        </c:scaling>
        <c:axPos val="l"/>
        <c:majorGridlines/>
        <c:numFmt formatCode="General" sourceLinked="1"/>
        <c:tickLblPos val="nextTo"/>
        <c:txPr>
          <a:bodyPr/>
          <a:lstStyle/>
          <a:p>
            <a:pPr>
              <a:defRPr sz="1400"/>
            </a:pPr>
            <a:endParaRPr lang="pl-PL"/>
          </a:p>
        </c:txPr>
        <c:crossAx val="68395008"/>
        <c:crosses val="autoZero"/>
        <c:crossBetween val="between"/>
      </c:valAx>
    </c:plotArea>
    <c:legend>
      <c:legendPos val="r"/>
      <c:layout/>
      <c:txPr>
        <a:bodyPr/>
        <a:lstStyle/>
        <a:p>
          <a:pPr>
            <a:defRPr sz="1400"/>
          </a:pPr>
          <a:endParaRPr lang="pl-PL"/>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pl-PL"/>
  <c:chart>
    <c:plotArea>
      <c:layout/>
      <c:barChart>
        <c:barDir val="col"/>
        <c:grouping val="clustered"/>
        <c:ser>
          <c:idx val="0"/>
          <c:order val="0"/>
          <c:tx>
            <c:strRef>
              <c:f>Arkusz6!$B$53</c:f>
              <c:strCache>
                <c:ptCount val="1"/>
                <c:pt idx="0">
                  <c:v>2000-2007</c:v>
                </c:pt>
              </c:strCache>
            </c:strRef>
          </c:tx>
          <c:cat>
            <c:strRef>
              <c:f>Arkusz6!$A$54:$A$67</c:f>
              <c:strCache>
                <c:ptCount val="14"/>
                <c:pt idx="0">
                  <c:v>G</c:v>
                </c:pt>
                <c:pt idx="1">
                  <c:v>H</c:v>
                </c:pt>
                <c:pt idx="2">
                  <c:v>I</c:v>
                </c:pt>
                <c:pt idx="3">
                  <c:v>J</c:v>
                </c:pt>
                <c:pt idx="4">
                  <c:v>K</c:v>
                </c:pt>
                <c:pt idx="5">
                  <c:v>L</c:v>
                </c:pt>
                <c:pt idx="6">
                  <c:v>M-N</c:v>
                </c:pt>
                <c:pt idx="7">
                  <c:v>O-U</c:v>
                </c:pt>
                <c:pt idx="8">
                  <c:v>O</c:v>
                </c:pt>
                <c:pt idx="9">
                  <c:v>P</c:v>
                </c:pt>
                <c:pt idx="10">
                  <c:v>Q</c:v>
                </c:pt>
                <c:pt idx="11">
                  <c:v>Services</c:v>
                </c:pt>
                <c:pt idx="12">
                  <c:v>MS</c:v>
                </c:pt>
                <c:pt idx="13">
                  <c:v>KIBS</c:v>
                </c:pt>
              </c:strCache>
            </c:strRef>
          </c:cat>
          <c:val>
            <c:numRef>
              <c:f>Arkusz6!$B$54:$B$67</c:f>
              <c:numCache>
                <c:formatCode>General</c:formatCode>
                <c:ptCount val="14"/>
                <c:pt idx="0">
                  <c:v>1.84</c:v>
                </c:pt>
                <c:pt idx="1">
                  <c:v>-2.77</c:v>
                </c:pt>
                <c:pt idx="2">
                  <c:v>-3.62</c:v>
                </c:pt>
                <c:pt idx="3">
                  <c:v>1.8900000000000001</c:v>
                </c:pt>
                <c:pt idx="4">
                  <c:v>4.91</c:v>
                </c:pt>
                <c:pt idx="5">
                  <c:v>-9.129999999999999</c:v>
                </c:pt>
                <c:pt idx="6">
                  <c:v>2.75</c:v>
                </c:pt>
                <c:pt idx="7">
                  <c:v>1.1700000000000006</c:v>
                </c:pt>
                <c:pt idx="8">
                  <c:v>1.1599999999999993</c:v>
                </c:pt>
                <c:pt idx="9">
                  <c:v>0.93</c:v>
                </c:pt>
                <c:pt idx="10">
                  <c:v>1.04</c:v>
                </c:pt>
                <c:pt idx="11">
                  <c:v>1.77</c:v>
                </c:pt>
                <c:pt idx="12">
                  <c:v>1.6300000000000001</c:v>
                </c:pt>
                <c:pt idx="13">
                  <c:v>2.7800000000000002</c:v>
                </c:pt>
              </c:numCache>
            </c:numRef>
          </c:val>
        </c:ser>
        <c:ser>
          <c:idx val="1"/>
          <c:order val="1"/>
          <c:tx>
            <c:strRef>
              <c:f>Arkusz6!$C$53</c:f>
              <c:strCache>
                <c:ptCount val="1"/>
                <c:pt idx="0">
                  <c:v>2008-2010</c:v>
                </c:pt>
              </c:strCache>
            </c:strRef>
          </c:tx>
          <c:cat>
            <c:strRef>
              <c:f>Arkusz6!$A$54:$A$67</c:f>
              <c:strCache>
                <c:ptCount val="14"/>
                <c:pt idx="0">
                  <c:v>G</c:v>
                </c:pt>
                <c:pt idx="1">
                  <c:v>H</c:v>
                </c:pt>
                <c:pt idx="2">
                  <c:v>I</c:v>
                </c:pt>
                <c:pt idx="3">
                  <c:v>J</c:v>
                </c:pt>
                <c:pt idx="4">
                  <c:v>K</c:v>
                </c:pt>
                <c:pt idx="5">
                  <c:v>L</c:v>
                </c:pt>
                <c:pt idx="6">
                  <c:v>M-N</c:v>
                </c:pt>
                <c:pt idx="7">
                  <c:v>O-U</c:v>
                </c:pt>
                <c:pt idx="8">
                  <c:v>O</c:v>
                </c:pt>
                <c:pt idx="9">
                  <c:v>P</c:v>
                </c:pt>
                <c:pt idx="10">
                  <c:v>Q</c:v>
                </c:pt>
                <c:pt idx="11">
                  <c:v>Services</c:v>
                </c:pt>
                <c:pt idx="12">
                  <c:v>MS</c:v>
                </c:pt>
                <c:pt idx="13">
                  <c:v>KIBS</c:v>
                </c:pt>
              </c:strCache>
            </c:strRef>
          </c:cat>
          <c:val>
            <c:numRef>
              <c:f>Arkusz6!$C$54:$C$67</c:f>
              <c:numCache>
                <c:formatCode>General</c:formatCode>
                <c:ptCount val="14"/>
                <c:pt idx="0">
                  <c:v>1.73</c:v>
                </c:pt>
                <c:pt idx="1">
                  <c:v>-4.49</c:v>
                </c:pt>
                <c:pt idx="2">
                  <c:v>-4.0199999999999996</c:v>
                </c:pt>
                <c:pt idx="3">
                  <c:v>1.45</c:v>
                </c:pt>
                <c:pt idx="4">
                  <c:v>0.05</c:v>
                </c:pt>
                <c:pt idx="5">
                  <c:v>-1.6500000000000001</c:v>
                </c:pt>
                <c:pt idx="6">
                  <c:v>-3.25</c:v>
                </c:pt>
                <c:pt idx="7">
                  <c:v>0.38000000000000017</c:v>
                </c:pt>
                <c:pt idx="8">
                  <c:v>1.62</c:v>
                </c:pt>
                <c:pt idx="9">
                  <c:v>-1.36</c:v>
                </c:pt>
                <c:pt idx="10">
                  <c:v>1.2</c:v>
                </c:pt>
                <c:pt idx="11">
                  <c:v>-0.60000000000000031</c:v>
                </c:pt>
                <c:pt idx="12">
                  <c:v>-0.83000000000000029</c:v>
                </c:pt>
                <c:pt idx="13">
                  <c:v>-1.79</c:v>
                </c:pt>
              </c:numCache>
            </c:numRef>
          </c:val>
        </c:ser>
        <c:ser>
          <c:idx val="2"/>
          <c:order val="2"/>
          <c:tx>
            <c:strRef>
              <c:f>Arkusz6!$D$53</c:f>
              <c:strCache>
                <c:ptCount val="1"/>
                <c:pt idx="0">
                  <c:v>2011-2015</c:v>
                </c:pt>
              </c:strCache>
            </c:strRef>
          </c:tx>
          <c:cat>
            <c:strRef>
              <c:f>Arkusz6!$A$54:$A$67</c:f>
              <c:strCache>
                <c:ptCount val="14"/>
                <c:pt idx="0">
                  <c:v>G</c:v>
                </c:pt>
                <c:pt idx="1">
                  <c:v>H</c:v>
                </c:pt>
                <c:pt idx="2">
                  <c:v>I</c:v>
                </c:pt>
                <c:pt idx="3">
                  <c:v>J</c:v>
                </c:pt>
                <c:pt idx="4">
                  <c:v>K</c:v>
                </c:pt>
                <c:pt idx="5">
                  <c:v>L</c:v>
                </c:pt>
                <c:pt idx="6">
                  <c:v>M-N</c:v>
                </c:pt>
                <c:pt idx="7">
                  <c:v>O-U</c:v>
                </c:pt>
                <c:pt idx="8">
                  <c:v>O</c:v>
                </c:pt>
                <c:pt idx="9">
                  <c:v>P</c:v>
                </c:pt>
                <c:pt idx="10">
                  <c:v>Q</c:v>
                </c:pt>
                <c:pt idx="11">
                  <c:v>Services</c:v>
                </c:pt>
                <c:pt idx="12">
                  <c:v>MS</c:v>
                </c:pt>
                <c:pt idx="13">
                  <c:v>KIBS</c:v>
                </c:pt>
              </c:strCache>
            </c:strRef>
          </c:cat>
          <c:val>
            <c:numRef>
              <c:f>Arkusz6!$D$54:$D$67</c:f>
              <c:numCache>
                <c:formatCode>General</c:formatCode>
                <c:ptCount val="14"/>
                <c:pt idx="0">
                  <c:v>-0.81</c:v>
                </c:pt>
                <c:pt idx="1">
                  <c:v>-0.99</c:v>
                </c:pt>
                <c:pt idx="2">
                  <c:v>2.54</c:v>
                </c:pt>
                <c:pt idx="3">
                  <c:v>1.9200000000000006</c:v>
                </c:pt>
                <c:pt idx="4">
                  <c:v>3.08</c:v>
                </c:pt>
                <c:pt idx="5">
                  <c:v>0.12000000000000002</c:v>
                </c:pt>
                <c:pt idx="6">
                  <c:v>0.24000000000000007</c:v>
                </c:pt>
                <c:pt idx="7">
                  <c:v>-0.66000000000000036</c:v>
                </c:pt>
                <c:pt idx="8">
                  <c:v>-1.7</c:v>
                </c:pt>
                <c:pt idx="9">
                  <c:v>-1.43</c:v>
                </c:pt>
                <c:pt idx="10">
                  <c:v>0.67000000000000048</c:v>
                </c:pt>
                <c:pt idx="11">
                  <c:v>-0.1</c:v>
                </c:pt>
                <c:pt idx="12">
                  <c:v>0.34</c:v>
                </c:pt>
                <c:pt idx="13">
                  <c:v>0.53</c:v>
                </c:pt>
              </c:numCache>
            </c:numRef>
          </c:val>
        </c:ser>
        <c:axId val="68439424"/>
        <c:axId val="68441216"/>
      </c:barChart>
      <c:catAx>
        <c:axId val="68439424"/>
        <c:scaling>
          <c:orientation val="minMax"/>
        </c:scaling>
        <c:axPos val="b"/>
        <c:tickLblPos val="nextTo"/>
        <c:txPr>
          <a:bodyPr/>
          <a:lstStyle/>
          <a:p>
            <a:pPr>
              <a:defRPr sz="1400"/>
            </a:pPr>
            <a:endParaRPr lang="pl-PL"/>
          </a:p>
        </c:txPr>
        <c:crossAx val="68441216"/>
        <c:crosses val="autoZero"/>
        <c:auto val="1"/>
        <c:lblAlgn val="ctr"/>
        <c:lblOffset val="100"/>
      </c:catAx>
      <c:valAx>
        <c:axId val="68441216"/>
        <c:scaling>
          <c:orientation val="minMax"/>
        </c:scaling>
        <c:axPos val="l"/>
        <c:majorGridlines/>
        <c:numFmt formatCode="General" sourceLinked="1"/>
        <c:tickLblPos val="nextTo"/>
        <c:txPr>
          <a:bodyPr/>
          <a:lstStyle/>
          <a:p>
            <a:pPr>
              <a:defRPr sz="1400"/>
            </a:pPr>
            <a:endParaRPr lang="pl-PL"/>
          </a:p>
        </c:txPr>
        <c:crossAx val="68439424"/>
        <c:crosses val="autoZero"/>
        <c:crossBetween val="between"/>
      </c:valAx>
    </c:plotArea>
    <c:legend>
      <c:legendPos val="r"/>
      <c:layout/>
      <c:txPr>
        <a:bodyPr/>
        <a:lstStyle/>
        <a:p>
          <a:pPr>
            <a:defRPr sz="1400"/>
          </a:pPr>
          <a:endParaRPr lang="pl-PL"/>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CB4F90-C186-42D9-B400-BE8EEEA3A9A7}" type="datetimeFigureOut">
              <a:rPr lang="pl-PL" smtClean="0"/>
              <a:pPr/>
              <a:t>2018-05-18</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07CF38-42B6-40B1-8A6A-46D00B9548DE}" type="slidenum">
              <a:rPr lang="pl-PL" smtClean="0"/>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48D12-74DC-479B-9F53-53435870E7D2}" type="datetimeFigureOut">
              <a:rPr lang="pl-PL" smtClean="0"/>
              <a:pPr/>
              <a:t>2018-05-18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C0306C-CF9A-46F2-87AE-FF88CD4C9C61}" type="slidenum">
              <a:rPr lang="pl-PL" smtClean="0"/>
              <a:pPr/>
              <a:t>‹#›</a:t>
            </a:fld>
            <a:endParaRPr lang="pl-PL"/>
          </a:p>
        </p:txBody>
      </p:sp>
    </p:spTree>
    <p:extLst>
      <p:ext uri="{BB962C8B-B14F-4D97-AF65-F5344CB8AC3E}">
        <p14:creationId xmlns="" xmlns:p14="http://schemas.microsoft.com/office/powerpoint/2010/main" val="393367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2018-05-18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2018-05-18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1115616" y="692696"/>
            <a:ext cx="6696744" cy="3816424"/>
          </a:xfrm>
        </p:spPr>
        <p:txBody>
          <a:bodyPr>
            <a:noAutofit/>
          </a:bodyPr>
          <a:lstStyle/>
          <a:p>
            <a:pPr>
              <a:spcBef>
                <a:spcPts val="0"/>
              </a:spcBef>
            </a:pPr>
            <a:r>
              <a:rPr lang="pl-PL" sz="2400" dirty="0" smtClean="0">
                <a:solidFill>
                  <a:schemeClr val="tx1"/>
                </a:solidFill>
              </a:rPr>
              <a:t>Joanna Wyszkowska-Kuna </a:t>
            </a:r>
          </a:p>
          <a:p>
            <a:pPr>
              <a:spcBef>
                <a:spcPts val="0"/>
              </a:spcBef>
            </a:pPr>
            <a:r>
              <a:rPr lang="pl-PL" sz="2400" dirty="0" err="1" smtClean="0">
                <a:solidFill>
                  <a:schemeClr val="tx1"/>
                </a:solidFill>
              </a:rPr>
              <a:t>University</a:t>
            </a:r>
            <a:r>
              <a:rPr lang="pl-PL" sz="2400" dirty="0" smtClean="0">
                <a:solidFill>
                  <a:schemeClr val="tx1"/>
                </a:solidFill>
              </a:rPr>
              <a:t> </a:t>
            </a:r>
            <a:r>
              <a:rPr lang="pl-PL" sz="2400" dirty="0">
                <a:solidFill>
                  <a:schemeClr val="tx1"/>
                </a:solidFill>
              </a:rPr>
              <a:t>of </a:t>
            </a:r>
            <a:r>
              <a:rPr lang="pl-PL" sz="2400" dirty="0" smtClean="0">
                <a:solidFill>
                  <a:schemeClr val="tx1"/>
                </a:solidFill>
              </a:rPr>
              <a:t>Łódź </a:t>
            </a:r>
          </a:p>
          <a:p>
            <a:pPr>
              <a:spcBef>
                <a:spcPts val="0"/>
              </a:spcBef>
            </a:pPr>
            <a:r>
              <a:rPr lang="pl-PL" sz="2400" dirty="0" err="1" smtClean="0">
                <a:solidFill>
                  <a:schemeClr val="tx1"/>
                </a:solidFill>
              </a:rPr>
              <a:t>Faculty</a:t>
            </a:r>
            <a:r>
              <a:rPr lang="pl-PL" sz="2400" dirty="0" smtClean="0">
                <a:solidFill>
                  <a:schemeClr val="tx1"/>
                </a:solidFill>
              </a:rPr>
              <a:t> of </a:t>
            </a:r>
            <a:r>
              <a:rPr lang="pl-PL" sz="2400" dirty="0" err="1" smtClean="0">
                <a:solidFill>
                  <a:schemeClr val="tx1"/>
                </a:solidFill>
              </a:rPr>
              <a:t>Economics</a:t>
            </a:r>
            <a:r>
              <a:rPr lang="pl-PL" sz="2400" dirty="0" smtClean="0">
                <a:solidFill>
                  <a:schemeClr val="tx1"/>
                </a:solidFill>
              </a:rPr>
              <a:t> and </a:t>
            </a:r>
            <a:r>
              <a:rPr lang="pl-PL" sz="2400" dirty="0" err="1" smtClean="0">
                <a:solidFill>
                  <a:schemeClr val="tx1"/>
                </a:solidFill>
              </a:rPr>
              <a:t>Sociology</a:t>
            </a:r>
            <a:endParaRPr lang="pl-PL" sz="2400" dirty="0" smtClean="0">
              <a:solidFill>
                <a:schemeClr val="tx1"/>
              </a:solidFill>
            </a:endParaRPr>
          </a:p>
          <a:p>
            <a:pPr>
              <a:spcBef>
                <a:spcPts val="600"/>
              </a:spcBef>
            </a:pPr>
            <a:endParaRPr lang="pl-PL" sz="2400" dirty="0" smtClean="0">
              <a:solidFill>
                <a:schemeClr val="tx1"/>
              </a:solidFill>
            </a:endParaRPr>
          </a:p>
          <a:p>
            <a:pPr>
              <a:spcBef>
                <a:spcPts val="600"/>
              </a:spcBef>
            </a:pPr>
            <a:endParaRPr lang="pl-PL" sz="2400" dirty="0">
              <a:solidFill>
                <a:schemeClr val="tx1"/>
              </a:solidFill>
            </a:endParaRPr>
          </a:p>
          <a:p>
            <a:r>
              <a:rPr lang="pl-PL" sz="2400" b="1" i="1" dirty="0" err="1" smtClean="0">
                <a:solidFill>
                  <a:schemeClr val="tx1"/>
                </a:solidFill>
              </a:rPr>
              <a:t>Productivity</a:t>
            </a:r>
            <a:r>
              <a:rPr lang="pl-PL" sz="2400" b="1" i="1" dirty="0" smtClean="0">
                <a:solidFill>
                  <a:schemeClr val="tx1"/>
                </a:solidFill>
              </a:rPr>
              <a:t> Growth </a:t>
            </a:r>
            <a:r>
              <a:rPr lang="pl-PL" sz="2400" b="1" i="1" dirty="0" err="1" smtClean="0">
                <a:solidFill>
                  <a:schemeClr val="tx1"/>
                </a:solidFill>
              </a:rPr>
              <a:t>in</a:t>
            </a:r>
            <a:r>
              <a:rPr lang="pl-PL" sz="2400" b="1" i="1" dirty="0" smtClean="0">
                <a:solidFill>
                  <a:schemeClr val="tx1"/>
                </a:solidFill>
              </a:rPr>
              <a:t> Service Industries </a:t>
            </a:r>
            <a:r>
              <a:rPr lang="en-US" sz="2400" b="1" i="1" dirty="0" smtClean="0">
                <a:solidFill>
                  <a:schemeClr val="tx1"/>
                </a:solidFill>
              </a:rPr>
              <a:t>– </a:t>
            </a:r>
            <a:endParaRPr lang="pl-PL" sz="2400" b="1" i="1" dirty="0" smtClean="0">
              <a:solidFill>
                <a:schemeClr val="tx1"/>
              </a:solidFill>
            </a:endParaRPr>
          </a:p>
          <a:p>
            <a:r>
              <a:rPr lang="pl-PL" sz="2400" b="1" i="1" dirty="0" err="1" smtClean="0">
                <a:solidFill>
                  <a:schemeClr val="tx1"/>
                </a:solidFill>
              </a:rPr>
              <a:t>Evidence</a:t>
            </a:r>
            <a:r>
              <a:rPr lang="pl-PL" sz="2400" b="1" i="1" dirty="0" smtClean="0">
                <a:solidFill>
                  <a:schemeClr val="tx1"/>
                </a:solidFill>
              </a:rPr>
              <a:t> </a:t>
            </a:r>
            <a:r>
              <a:rPr lang="pl-PL" sz="2400" b="1" i="1" dirty="0" err="1" smtClean="0">
                <a:solidFill>
                  <a:schemeClr val="tx1"/>
                </a:solidFill>
              </a:rPr>
              <a:t>from</a:t>
            </a:r>
            <a:r>
              <a:rPr lang="pl-PL" sz="2400" b="1" i="1" dirty="0" smtClean="0">
                <a:solidFill>
                  <a:schemeClr val="tx1"/>
                </a:solidFill>
              </a:rPr>
              <a:t> </a:t>
            </a:r>
          </a:p>
          <a:p>
            <a:r>
              <a:rPr lang="en-US" sz="2400" b="1" i="1" dirty="0" smtClean="0">
                <a:solidFill>
                  <a:schemeClr val="tx1"/>
                </a:solidFill>
              </a:rPr>
              <a:t>European Union Countries</a:t>
            </a:r>
            <a:endParaRPr lang="pl-PL" sz="2400" b="1" i="1" dirty="0" smtClean="0">
              <a:solidFill>
                <a:schemeClr val="tx1"/>
              </a:solidFill>
            </a:endParaRPr>
          </a:p>
          <a:p>
            <a:pPr>
              <a:spcBef>
                <a:spcPts val="600"/>
              </a:spcBef>
            </a:pPr>
            <a:endParaRPr lang="pl-PL" sz="2400" dirty="0">
              <a:solidFill>
                <a:schemeClr val="tx1"/>
              </a:solidFill>
            </a:endParaRPr>
          </a:p>
          <a:p>
            <a:endParaRPr lang="pl-PL" sz="2000" dirty="0"/>
          </a:p>
        </p:txBody>
      </p:sp>
      <p:sp>
        <p:nvSpPr>
          <p:cNvPr id="4" name="Prostokąt 3"/>
          <p:cNvSpPr/>
          <p:nvPr/>
        </p:nvSpPr>
        <p:spPr>
          <a:xfrm>
            <a:off x="539552" y="4581128"/>
            <a:ext cx="8208912" cy="892552"/>
          </a:xfrm>
          <a:prstGeom prst="rect">
            <a:avLst/>
          </a:prstGeom>
        </p:spPr>
        <p:txBody>
          <a:bodyPr wrap="square">
            <a:spAutoFit/>
          </a:bodyPr>
          <a:lstStyle/>
          <a:p>
            <a:pPr algn="ctr"/>
            <a:endParaRPr lang="pl-PL" dirty="0"/>
          </a:p>
          <a:p>
            <a:pPr algn="ctr"/>
            <a:r>
              <a:rPr lang="en-US" dirty="0" smtClean="0"/>
              <a:t> </a:t>
            </a:r>
            <a:r>
              <a:rPr lang="pl-PL" sz="1600" b="1" dirty="0" err="1" smtClean="0"/>
              <a:t>The</a:t>
            </a:r>
            <a:r>
              <a:rPr lang="pl-PL" sz="1600" b="1" dirty="0" smtClean="0"/>
              <a:t> 2018 I</a:t>
            </a:r>
            <a:r>
              <a:rPr lang="en-US" sz="1600" b="1" dirty="0" err="1" smtClean="0"/>
              <a:t>nternational</a:t>
            </a:r>
            <a:r>
              <a:rPr lang="en-US" sz="1600" b="1" dirty="0" smtClean="0"/>
              <a:t> </a:t>
            </a:r>
            <a:r>
              <a:rPr lang="pl-PL" sz="1600" b="1" dirty="0" smtClean="0"/>
              <a:t> </a:t>
            </a:r>
            <a:r>
              <a:rPr lang="pl-PL" sz="1600" b="1" dirty="0" err="1" smtClean="0"/>
              <a:t>Conference</a:t>
            </a:r>
            <a:r>
              <a:rPr lang="pl-PL" sz="1600" b="1" dirty="0" smtClean="0"/>
              <a:t> on </a:t>
            </a:r>
            <a:r>
              <a:rPr lang="pl-PL" sz="1600" b="1" dirty="0" err="1" smtClean="0"/>
              <a:t>Economics</a:t>
            </a:r>
            <a:r>
              <a:rPr lang="pl-PL" sz="1600" b="1" dirty="0" smtClean="0"/>
              <a:t> and </a:t>
            </a:r>
            <a:r>
              <a:rPr lang="pl-PL" sz="1600" b="1" dirty="0" err="1" smtClean="0"/>
              <a:t>Statistics</a:t>
            </a:r>
            <a:r>
              <a:rPr lang="pl-PL" sz="1600" b="1" dirty="0" smtClean="0"/>
              <a:t> (ES 2018)</a:t>
            </a:r>
            <a:r>
              <a:rPr lang="en-US" sz="1600" b="1" i="1" dirty="0" smtClean="0"/>
              <a:t> </a:t>
            </a:r>
            <a:endParaRPr lang="pl-PL" sz="1600" b="1" i="1" dirty="0" smtClean="0"/>
          </a:p>
          <a:p>
            <a:pPr algn="ctr"/>
            <a:r>
              <a:rPr lang="pl-PL" sz="1600" b="1" dirty="0" smtClean="0"/>
              <a:t>19-21 May 2018, </a:t>
            </a:r>
            <a:r>
              <a:rPr lang="pl-PL" sz="1600" b="1" dirty="0" err="1" smtClean="0"/>
              <a:t>Prague</a:t>
            </a:r>
            <a:r>
              <a:rPr lang="pl-PL" sz="1600" b="1" dirty="0" smtClean="0"/>
              <a:t> </a:t>
            </a:r>
            <a:endParaRPr lang="pl-PL" sz="1600" b="1" dirty="0"/>
          </a:p>
        </p:txBody>
      </p:sp>
    </p:spTree>
    <p:extLst>
      <p:ext uri="{BB962C8B-B14F-4D97-AF65-F5344CB8AC3E}">
        <p14:creationId xmlns="" xmlns:p14="http://schemas.microsoft.com/office/powerpoint/2010/main" val="3410670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7780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96752"/>
            <a:ext cx="8229600" cy="40324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defRPr/>
            </a:pPr>
            <a:endParaRPr lang="pl-PL" sz="3100" dirty="0">
              <a:solidFill>
                <a:prstClr val="black"/>
              </a:solidFill>
            </a:endParaRPr>
          </a:p>
          <a:p>
            <a:endParaRPr lang="pl-PL" dirty="0" smtClean="0"/>
          </a:p>
        </p:txBody>
      </p:sp>
      <p:sp>
        <p:nvSpPr>
          <p:cNvPr id="9" name="Tytuł 8"/>
          <p:cNvSpPr>
            <a:spLocks noGrp="1"/>
          </p:cNvSpPr>
          <p:nvPr>
            <p:ph type="title"/>
          </p:nvPr>
        </p:nvSpPr>
        <p:spPr>
          <a:xfrm>
            <a:off x="457200" y="274638"/>
            <a:ext cx="8229600" cy="654032"/>
          </a:xfrm>
        </p:spPr>
        <p:txBody>
          <a:bodyPr>
            <a:normAutofit fontScale="90000"/>
          </a:bodyPr>
          <a:lstStyle/>
          <a:p>
            <a:r>
              <a:rPr lang="pl-PL" b="1" dirty="0" smtClean="0"/>
              <a:t>Industries (NACE </a:t>
            </a:r>
            <a:r>
              <a:rPr lang="pl-PL" b="1" dirty="0" err="1" smtClean="0"/>
              <a:t>Rev</a:t>
            </a:r>
            <a:r>
              <a:rPr lang="pl-PL" b="1" dirty="0" smtClean="0"/>
              <a:t>. 2)</a:t>
            </a:r>
            <a:endParaRPr lang="pl-PL" b="1" dirty="0"/>
          </a:p>
        </p:txBody>
      </p:sp>
      <p:sp>
        <p:nvSpPr>
          <p:cNvPr id="10" name="Symbol zastępczy zawartości 9"/>
          <p:cNvSpPr>
            <a:spLocks noGrp="1"/>
          </p:cNvSpPr>
          <p:nvPr>
            <p:ph idx="1"/>
          </p:nvPr>
        </p:nvSpPr>
        <p:spPr>
          <a:xfrm>
            <a:off x="457200" y="1000108"/>
            <a:ext cx="8229600" cy="5214974"/>
          </a:xfrm>
        </p:spPr>
        <p:txBody>
          <a:bodyPr>
            <a:normAutofit fontScale="40000" lnSpcReduction="20000"/>
          </a:bodyPr>
          <a:lstStyle/>
          <a:p>
            <a:r>
              <a:rPr lang="pl-PL" sz="4300" dirty="0" smtClean="0"/>
              <a:t>TOT – Total industries</a:t>
            </a:r>
          </a:p>
          <a:p>
            <a:r>
              <a:rPr lang="pl-PL" sz="4300" dirty="0" smtClean="0"/>
              <a:t>A – </a:t>
            </a:r>
            <a:r>
              <a:rPr lang="pl-PL" sz="4300" dirty="0" err="1" smtClean="0"/>
              <a:t>Agriculture</a:t>
            </a:r>
            <a:endParaRPr lang="pl-PL" sz="4300" dirty="0" smtClean="0"/>
          </a:p>
          <a:p>
            <a:r>
              <a:rPr lang="pl-PL" sz="4300" dirty="0" smtClean="0"/>
              <a:t>B – Mining and </a:t>
            </a:r>
            <a:r>
              <a:rPr lang="pl-PL" sz="4300" dirty="0" err="1" smtClean="0"/>
              <a:t>quarrying</a:t>
            </a:r>
            <a:endParaRPr lang="pl-PL" sz="4300" dirty="0" smtClean="0"/>
          </a:p>
          <a:p>
            <a:r>
              <a:rPr lang="pl-PL" sz="4300" dirty="0" smtClean="0"/>
              <a:t>C – Manufacturing</a:t>
            </a:r>
          </a:p>
          <a:p>
            <a:r>
              <a:rPr lang="pl-PL" sz="4300" dirty="0" smtClean="0"/>
              <a:t>F – Construction</a:t>
            </a:r>
          </a:p>
          <a:p>
            <a:r>
              <a:rPr lang="pl-PL" sz="4300" dirty="0" smtClean="0"/>
              <a:t>S – Total services: </a:t>
            </a:r>
          </a:p>
          <a:p>
            <a:pPr>
              <a:buFont typeface="Courier New" pitchFamily="49" charset="0"/>
              <a:buChar char="o"/>
            </a:pPr>
            <a:r>
              <a:rPr lang="pl-PL" sz="4300" dirty="0" smtClean="0"/>
              <a:t>G –</a:t>
            </a:r>
            <a:r>
              <a:rPr lang="en-US" sz="4300" dirty="0" smtClean="0"/>
              <a:t>Wholesale and retail trade; repair of motor vehicles and motorcycles</a:t>
            </a:r>
            <a:r>
              <a:rPr lang="pl-PL" sz="4300" dirty="0" smtClean="0"/>
              <a:t>; </a:t>
            </a:r>
          </a:p>
          <a:p>
            <a:pPr>
              <a:buFont typeface="Courier New" pitchFamily="49" charset="0"/>
              <a:buChar char="o"/>
            </a:pPr>
            <a:r>
              <a:rPr lang="pl-PL" sz="4300" dirty="0" smtClean="0"/>
              <a:t>H – </a:t>
            </a:r>
            <a:r>
              <a:rPr lang="pl-PL" sz="4300" dirty="0" err="1" smtClean="0"/>
              <a:t>Transportation</a:t>
            </a:r>
            <a:r>
              <a:rPr lang="pl-PL" sz="4300" dirty="0" smtClean="0"/>
              <a:t> and </a:t>
            </a:r>
            <a:r>
              <a:rPr lang="pl-PL" sz="4300" dirty="0" err="1" smtClean="0"/>
              <a:t>storage</a:t>
            </a:r>
            <a:r>
              <a:rPr lang="pl-PL" sz="4300" dirty="0" smtClean="0"/>
              <a:t>; </a:t>
            </a:r>
          </a:p>
          <a:p>
            <a:pPr>
              <a:buFont typeface="Courier New" pitchFamily="49" charset="0"/>
              <a:buChar char="o"/>
            </a:pPr>
            <a:r>
              <a:rPr lang="pl-PL" sz="4300" dirty="0" smtClean="0"/>
              <a:t>I – A</a:t>
            </a:r>
            <a:r>
              <a:rPr lang="en-US" sz="4300" dirty="0" err="1" smtClean="0"/>
              <a:t>ccommodation</a:t>
            </a:r>
            <a:r>
              <a:rPr lang="en-US" sz="4300" dirty="0" smtClean="0"/>
              <a:t> and food service activities</a:t>
            </a:r>
            <a:r>
              <a:rPr lang="pl-PL" sz="4300" dirty="0" smtClean="0"/>
              <a:t>; </a:t>
            </a:r>
          </a:p>
          <a:p>
            <a:pPr>
              <a:buFont typeface="Courier New" pitchFamily="49" charset="0"/>
              <a:buChar char="o"/>
            </a:pPr>
            <a:r>
              <a:rPr lang="pl-PL" sz="4300" dirty="0" smtClean="0"/>
              <a:t>J – </a:t>
            </a:r>
            <a:r>
              <a:rPr lang="pl-PL" sz="4300" dirty="0" err="1" smtClean="0"/>
              <a:t>Information</a:t>
            </a:r>
            <a:r>
              <a:rPr lang="pl-PL" sz="4300" dirty="0" smtClean="0"/>
              <a:t> and </a:t>
            </a:r>
            <a:r>
              <a:rPr lang="pl-PL" sz="4300" dirty="0" err="1" smtClean="0"/>
              <a:t>communication</a:t>
            </a:r>
            <a:r>
              <a:rPr lang="pl-PL" sz="4300" dirty="0" smtClean="0"/>
              <a:t> (</a:t>
            </a:r>
            <a:r>
              <a:rPr lang="en-US" sz="4300" dirty="0" smtClean="0"/>
              <a:t>Publishing, audiovisual and broadcasting activities</a:t>
            </a:r>
            <a:r>
              <a:rPr lang="pl-PL" sz="4300" dirty="0" smtClean="0"/>
              <a:t> – 58-60; </a:t>
            </a:r>
            <a:r>
              <a:rPr lang="pl-PL" sz="4300" dirty="0" err="1" smtClean="0"/>
              <a:t>Telecommunications</a:t>
            </a:r>
            <a:r>
              <a:rPr lang="pl-PL" sz="4300" dirty="0" smtClean="0"/>
              <a:t> – 61; </a:t>
            </a:r>
            <a:r>
              <a:rPr lang="en-US" sz="4300" dirty="0" smtClean="0"/>
              <a:t>IT and other information services</a:t>
            </a:r>
            <a:r>
              <a:rPr lang="pl-PL" sz="4300" dirty="0" smtClean="0"/>
              <a:t> – 62-63); </a:t>
            </a:r>
          </a:p>
          <a:p>
            <a:pPr>
              <a:buFont typeface="Courier New" pitchFamily="49" charset="0"/>
              <a:buChar char="o"/>
            </a:pPr>
            <a:r>
              <a:rPr lang="pl-PL" sz="4300" dirty="0" smtClean="0"/>
              <a:t>K – Financial and insurance </a:t>
            </a:r>
            <a:r>
              <a:rPr lang="pl-PL" sz="4300" dirty="0" err="1" smtClean="0"/>
              <a:t>activities</a:t>
            </a:r>
            <a:r>
              <a:rPr lang="pl-PL" sz="4300" dirty="0" smtClean="0"/>
              <a:t>;</a:t>
            </a:r>
          </a:p>
          <a:p>
            <a:pPr>
              <a:buFont typeface="Courier New" pitchFamily="49" charset="0"/>
              <a:buChar char="o"/>
            </a:pPr>
            <a:r>
              <a:rPr lang="pl-PL" sz="4300" dirty="0" smtClean="0"/>
              <a:t>L – Real estate </a:t>
            </a:r>
            <a:r>
              <a:rPr lang="pl-PL" sz="4300" dirty="0" err="1" smtClean="0"/>
              <a:t>activities</a:t>
            </a:r>
            <a:r>
              <a:rPr lang="pl-PL" sz="4300" dirty="0" smtClean="0"/>
              <a:t>;</a:t>
            </a:r>
          </a:p>
          <a:p>
            <a:pPr>
              <a:buFont typeface="Courier New" pitchFamily="49" charset="0"/>
              <a:buChar char="o"/>
            </a:pPr>
            <a:r>
              <a:rPr lang="pl-PL" sz="4300" dirty="0" err="1" smtClean="0"/>
              <a:t>M-N</a:t>
            </a:r>
            <a:r>
              <a:rPr lang="pl-PL" sz="4300" dirty="0" smtClean="0"/>
              <a:t> – Professional, scientific, </a:t>
            </a:r>
            <a:r>
              <a:rPr lang="pl-PL" sz="4300" dirty="0" err="1" smtClean="0"/>
              <a:t>technical</a:t>
            </a:r>
            <a:r>
              <a:rPr lang="pl-PL" sz="4300" dirty="0" smtClean="0"/>
              <a:t>, </a:t>
            </a:r>
            <a:r>
              <a:rPr lang="pl-PL" sz="4300" dirty="0" err="1" smtClean="0"/>
              <a:t>administrative</a:t>
            </a:r>
            <a:r>
              <a:rPr lang="pl-PL" sz="4300" dirty="0" smtClean="0"/>
              <a:t> and </a:t>
            </a:r>
            <a:r>
              <a:rPr lang="pl-PL" sz="4300" dirty="0" err="1" smtClean="0"/>
              <a:t>support</a:t>
            </a:r>
            <a:r>
              <a:rPr lang="pl-PL" sz="4300" dirty="0" smtClean="0"/>
              <a:t> service </a:t>
            </a:r>
            <a:r>
              <a:rPr lang="pl-PL" sz="4300" dirty="0" err="1" smtClean="0"/>
              <a:t>activities</a:t>
            </a:r>
            <a:r>
              <a:rPr lang="pl-PL" sz="4300" dirty="0" smtClean="0"/>
              <a:t>;</a:t>
            </a:r>
          </a:p>
          <a:p>
            <a:pPr>
              <a:buFont typeface="Courier New" pitchFamily="49" charset="0"/>
              <a:buChar char="o"/>
            </a:pPr>
            <a:r>
              <a:rPr lang="pl-PL" sz="4300" dirty="0" smtClean="0"/>
              <a:t>O-U – </a:t>
            </a:r>
            <a:r>
              <a:rPr lang="en-US" sz="4300" dirty="0" smtClean="0"/>
              <a:t>Public administration and </a:t>
            </a:r>
            <a:r>
              <a:rPr lang="en-US" sz="4300" dirty="0" err="1" smtClean="0"/>
              <a:t>defence</a:t>
            </a:r>
            <a:r>
              <a:rPr lang="en-US" sz="4300" dirty="0" smtClean="0"/>
              <a:t>; compulsory social security</a:t>
            </a:r>
            <a:r>
              <a:rPr lang="pl-PL" sz="4300" dirty="0" smtClean="0"/>
              <a:t> – O; </a:t>
            </a:r>
            <a:r>
              <a:rPr lang="pl-PL" sz="4300" dirty="0" err="1" smtClean="0"/>
              <a:t>Education</a:t>
            </a:r>
            <a:r>
              <a:rPr lang="pl-PL" sz="4300" dirty="0" smtClean="0"/>
              <a:t> – P; Health and </a:t>
            </a:r>
            <a:r>
              <a:rPr lang="pl-PL" sz="4300" dirty="0" err="1" smtClean="0"/>
              <a:t>social</a:t>
            </a:r>
            <a:r>
              <a:rPr lang="pl-PL" sz="4300" dirty="0" smtClean="0"/>
              <a:t> </a:t>
            </a:r>
            <a:r>
              <a:rPr lang="pl-PL" sz="4300" dirty="0" err="1" smtClean="0"/>
              <a:t>work</a:t>
            </a:r>
            <a:r>
              <a:rPr lang="pl-PL" sz="4300" dirty="0" smtClean="0"/>
              <a:t> – Q; </a:t>
            </a:r>
            <a:r>
              <a:rPr lang="en-US" sz="4300" dirty="0" smtClean="0"/>
              <a:t>Arts, entertainment, recreation and other service activities</a:t>
            </a:r>
            <a:r>
              <a:rPr lang="pl-PL" sz="4300" dirty="0" smtClean="0"/>
              <a:t> – </a:t>
            </a:r>
            <a:r>
              <a:rPr lang="pl-PL" sz="4300" dirty="0" err="1" smtClean="0"/>
              <a:t>R-S</a:t>
            </a:r>
            <a:r>
              <a:rPr lang="pl-PL" sz="4300" dirty="0" smtClean="0"/>
              <a:t>; </a:t>
            </a:r>
            <a:r>
              <a:rPr lang="en-US" sz="4300" dirty="0" smtClean="0"/>
              <a:t>Activities of households as employers; undifferentiated goods- and services-producing activities of households for own use</a:t>
            </a:r>
            <a:r>
              <a:rPr lang="pl-PL" sz="4300" dirty="0" smtClean="0"/>
              <a:t> – T; </a:t>
            </a:r>
            <a:r>
              <a:rPr lang="en-US" sz="4300" dirty="0" smtClean="0"/>
              <a:t>Activities of extraterritorial organizations and bodies</a:t>
            </a:r>
            <a:r>
              <a:rPr lang="pl-PL" sz="4300" dirty="0" smtClean="0"/>
              <a:t> – U.</a:t>
            </a:r>
          </a:p>
          <a:p>
            <a:endParaRPr lang="pl-PL" dirty="0" smtClean="0"/>
          </a:p>
          <a:p>
            <a:endParaRPr lang="pl-PL" dirty="0" smtClean="0"/>
          </a:p>
          <a:p>
            <a:endParaRPr lang="pl-PL" dirty="0" smtClean="0"/>
          </a:p>
          <a:p>
            <a:endParaRPr lang="pl-PL" dirty="0" smtClean="0"/>
          </a:p>
          <a:p>
            <a:endParaRPr lang="pl-PL" dirty="0" smtClean="0"/>
          </a:p>
          <a:p>
            <a:endParaRPr lang="pl-PL" dirty="0" smtClean="0"/>
          </a:p>
        </p:txBody>
      </p:sp>
    </p:spTree>
    <p:extLst>
      <p:ext uri="{BB962C8B-B14F-4D97-AF65-F5344CB8AC3E}">
        <p14:creationId xmlns="" xmlns:p14="http://schemas.microsoft.com/office/powerpoint/2010/main" val="422038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7780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96752"/>
            <a:ext cx="8229600" cy="40324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defRPr/>
            </a:pPr>
            <a:endParaRPr lang="pl-PL" sz="3100" dirty="0">
              <a:solidFill>
                <a:prstClr val="black"/>
              </a:solidFill>
            </a:endParaRPr>
          </a:p>
          <a:p>
            <a:endParaRPr lang="pl-PL" dirty="0" smtClean="0"/>
          </a:p>
        </p:txBody>
      </p:sp>
      <p:sp>
        <p:nvSpPr>
          <p:cNvPr id="9" name="Tytuł 8"/>
          <p:cNvSpPr>
            <a:spLocks noGrp="1"/>
          </p:cNvSpPr>
          <p:nvPr>
            <p:ph type="title"/>
          </p:nvPr>
        </p:nvSpPr>
        <p:spPr>
          <a:xfrm>
            <a:off x="457200" y="274638"/>
            <a:ext cx="8229600" cy="796908"/>
          </a:xfrm>
        </p:spPr>
        <p:txBody>
          <a:bodyPr/>
          <a:lstStyle/>
          <a:p>
            <a:r>
              <a:rPr lang="pl-PL" b="1" dirty="0" smtClean="0"/>
              <a:t>Industries (NACE </a:t>
            </a:r>
            <a:r>
              <a:rPr lang="pl-PL" b="1" dirty="0" err="1" smtClean="0"/>
              <a:t>Rev</a:t>
            </a:r>
            <a:r>
              <a:rPr lang="pl-PL" b="1" dirty="0" smtClean="0"/>
              <a:t>. 2)</a:t>
            </a:r>
            <a:endParaRPr lang="pl-PL" b="1" dirty="0"/>
          </a:p>
        </p:txBody>
      </p:sp>
      <p:sp>
        <p:nvSpPr>
          <p:cNvPr id="10" name="Symbol zastępczy zawartości 9"/>
          <p:cNvSpPr>
            <a:spLocks noGrp="1"/>
          </p:cNvSpPr>
          <p:nvPr>
            <p:ph idx="1"/>
          </p:nvPr>
        </p:nvSpPr>
        <p:spPr>
          <a:xfrm>
            <a:off x="457200" y="1214422"/>
            <a:ext cx="8229600" cy="4911741"/>
          </a:xfrm>
        </p:spPr>
        <p:txBody>
          <a:bodyPr>
            <a:normAutofit fontScale="85000" lnSpcReduction="10000"/>
          </a:bodyPr>
          <a:lstStyle/>
          <a:p>
            <a:r>
              <a:rPr lang="pl-PL" dirty="0" smtClean="0"/>
              <a:t>MS – market services – </a:t>
            </a:r>
            <a:r>
              <a:rPr lang="pl-PL" dirty="0" err="1" smtClean="0"/>
              <a:t>without</a:t>
            </a:r>
            <a:r>
              <a:rPr lang="pl-PL" dirty="0" smtClean="0"/>
              <a:t> public services, </a:t>
            </a:r>
            <a:r>
              <a:rPr lang="pl-PL" dirty="0" err="1" smtClean="0"/>
              <a:t>i.e</a:t>
            </a:r>
            <a:r>
              <a:rPr lang="pl-PL" dirty="0" smtClean="0"/>
              <a:t>. O, P, Q and </a:t>
            </a:r>
            <a:r>
              <a:rPr lang="pl-PL" dirty="0" err="1" smtClean="0"/>
              <a:t>T-U</a:t>
            </a:r>
            <a:r>
              <a:rPr lang="pl-PL" dirty="0" smtClean="0"/>
              <a:t> (</a:t>
            </a:r>
            <a:r>
              <a:rPr lang="pl-PL" dirty="0" err="1" smtClean="0"/>
              <a:t>which</a:t>
            </a:r>
            <a:r>
              <a:rPr lang="pl-PL" dirty="0" smtClean="0"/>
              <a:t> </a:t>
            </a:r>
            <a:r>
              <a:rPr lang="pl-PL" dirty="0" err="1" smtClean="0"/>
              <a:t>are</a:t>
            </a:r>
            <a:r>
              <a:rPr lang="pl-PL" dirty="0" smtClean="0"/>
              <a:t> </a:t>
            </a:r>
            <a:r>
              <a:rPr lang="pl-PL" dirty="0" err="1" smtClean="0"/>
              <a:t>usually</a:t>
            </a:r>
            <a:r>
              <a:rPr lang="pl-PL" dirty="0" smtClean="0"/>
              <a:t> </a:t>
            </a:r>
            <a:r>
              <a:rPr lang="pl-PL" dirty="0" err="1" smtClean="0"/>
              <a:t>omitted</a:t>
            </a:r>
            <a:r>
              <a:rPr lang="pl-PL" dirty="0" smtClean="0"/>
              <a:t>).</a:t>
            </a:r>
          </a:p>
          <a:p>
            <a:pPr lvl="0">
              <a:spcBef>
                <a:spcPts val="700"/>
              </a:spcBef>
              <a:defRPr/>
            </a:pPr>
            <a:r>
              <a:rPr lang="pl-PL" dirty="0" smtClean="0"/>
              <a:t>KIBS – </a:t>
            </a:r>
            <a:r>
              <a:rPr lang="pl-PL" dirty="0" err="1" smtClean="0"/>
              <a:t>knowledge-intensive</a:t>
            </a:r>
            <a:r>
              <a:rPr lang="pl-PL" dirty="0" smtClean="0"/>
              <a:t> business services:</a:t>
            </a:r>
          </a:p>
          <a:p>
            <a:pPr lvl="0">
              <a:spcBef>
                <a:spcPts val="700"/>
              </a:spcBef>
              <a:buFont typeface="Courier New" pitchFamily="49" charset="0"/>
              <a:buChar char="o"/>
              <a:defRPr/>
            </a:pPr>
            <a:r>
              <a:rPr lang="pl-PL" dirty="0" smtClean="0"/>
              <a:t>J62-63 – </a:t>
            </a:r>
            <a:r>
              <a:rPr lang="en-US" dirty="0" smtClean="0">
                <a:solidFill>
                  <a:prstClr val="black"/>
                </a:solidFill>
              </a:rPr>
              <a:t>Computer programming, consultancy and related activities; information service activities</a:t>
            </a:r>
            <a:r>
              <a:rPr lang="pl-PL" dirty="0" smtClean="0">
                <a:solidFill>
                  <a:prstClr val="black"/>
                </a:solidFill>
              </a:rPr>
              <a:t>; </a:t>
            </a:r>
          </a:p>
          <a:p>
            <a:pPr lvl="0">
              <a:spcBef>
                <a:spcPts val="700"/>
              </a:spcBef>
              <a:buFont typeface="Courier New" pitchFamily="49" charset="0"/>
              <a:buChar char="o"/>
              <a:defRPr/>
            </a:pPr>
            <a:r>
              <a:rPr lang="pl-PL" dirty="0" smtClean="0">
                <a:solidFill>
                  <a:prstClr val="black"/>
                </a:solidFill>
              </a:rPr>
              <a:t>M69-70 – </a:t>
            </a:r>
            <a:r>
              <a:rPr lang="en-US" dirty="0" smtClean="0">
                <a:solidFill>
                  <a:prstClr val="black"/>
                </a:solidFill>
              </a:rPr>
              <a:t>Legal and accounting activities; activities of head offices; management consultancy activities</a:t>
            </a:r>
            <a:r>
              <a:rPr lang="pl-PL" dirty="0" smtClean="0">
                <a:solidFill>
                  <a:prstClr val="black"/>
                </a:solidFill>
              </a:rPr>
              <a:t>; </a:t>
            </a:r>
          </a:p>
          <a:p>
            <a:pPr lvl="0">
              <a:spcBef>
                <a:spcPts val="700"/>
              </a:spcBef>
              <a:buFont typeface="Courier New" pitchFamily="49" charset="0"/>
              <a:buChar char="o"/>
              <a:defRPr/>
            </a:pPr>
            <a:r>
              <a:rPr lang="pl-PL" dirty="0" smtClean="0">
                <a:solidFill>
                  <a:prstClr val="black"/>
                </a:solidFill>
              </a:rPr>
              <a:t>M71 – </a:t>
            </a:r>
            <a:r>
              <a:rPr lang="en-US" dirty="0" smtClean="0">
                <a:solidFill>
                  <a:prstClr val="black"/>
                </a:solidFill>
              </a:rPr>
              <a:t>Architectural and engineering activities; technical testing and analysis</a:t>
            </a:r>
            <a:r>
              <a:rPr lang="pl-PL" dirty="0" smtClean="0">
                <a:solidFill>
                  <a:prstClr val="black"/>
                </a:solidFill>
              </a:rPr>
              <a:t>; </a:t>
            </a:r>
          </a:p>
          <a:p>
            <a:pPr lvl="0">
              <a:spcBef>
                <a:spcPts val="700"/>
              </a:spcBef>
              <a:buFont typeface="Courier New" pitchFamily="49" charset="0"/>
              <a:buChar char="o"/>
              <a:defRPr/>
            </a:pPr>
            <a:r>
              <a:rPr lang="pl-PL" dirty="0" smtClean="0">
                <a:solidFill>
                  <a:prstClr val="black"/>
                </a:solidFill>
              </a:rPr>
              <a:t>M72 – Scientific </a:t>
            </a:r>
            <a:r>
              <a:rPr lang="pl-PL" dirty="0" err="1" smtClean="0">
                <a:solidFill>
                  <a:prstClr val="black"/>
                </a:solidFill>
              </a:rPr>
              <a:t>research</a:t>
            </a:r>
            <a:r>
              <a:rPr lang="pl-PL" dirty="0" smtClean="0">
                <a:solidFill>
                  <a:prstClr val="black"/>
                </a:solidFill>
              </a:rPr>
              <a:t> and development; </a:t>
            </a:r>
          </a:p>
          <a:p>
            <a:pPr lvl="0">
              <a:spcBef>
                <a:spcPts val="700"/>
              </a:spcBef>
              <a:buFont typeface="Courier New" pitchFamily="49" charset="0"/>
              <a:buChar char="o"/>
              <a:defRPr/>
            </a:pPr>
            <a:r>
              <a:rPr lang="pl-PL" dirty="0" smtClean="0">
                <a:solidFill>
                  <a:prstClr val="black"/>
                </a:solidFill>
              </a:rPr>
              <a:t>M73 – </a:t>
            </a:r>
            <a:r>
              <a:rPr lang="pl-PL" dirty="0" err="1" smtClean="0">
                <a:solidFill>
                  <a:prstClr val="black"/>
                </a:solidFill>
              </a:rPr>
              <a:t>Advertising</a:t>
            </a:r>
            <a:r>
              <a:rPr lang="pl-PL" dirty="0" smtClean="0">
                <a:solidFill>
                  <a:prstClr val="black"/>
                </a:solidFill>
              </a:rPr>
              <a:t> and market </a:t>
            </a:r>
            <a:r>
              <a:rPr lang="pl-PL" dirty="0" err="1" smtClean="0">
                <a:solidFill>
                  <a:prstClr val="black"/>
                </a:solidFill>
              </a:rPr>
              <a:t>research</a:t>
            </a:r>
            <a:r>
              <a:rPr lang="pl-PL" dirty="0" smtClean="0">
                <a:solidFill>
                  <a:prstClr val="black"/>
                </a:solidFill>
              </a:rPr>
              <a:t>.</a:t>
            </a:r>
          </a:p>
          <a:p>
            <a:endParaRPr lang="pl-PL" dirty="0" smtClean="0"/>
          </a:p>
          <a:p>
            <a:endParaRPr lang="pl-PL" dirty="0" smtClean="0"/>
          </a:p>
          <a:p>
            <a:endParaRPr lang="pl-PL" dirty="0" smtClean="0"/>
          </a:p>
          <a:p>
            <a:endParaRPr lang="pl-PL" dirty="0" smtClean="0"/>
          </a:p>
          <a:p>
            <a:endParaRPr lang="pl-PL" dirty="0" smtClean="0"/>
          </a:p>
        </p:txBody>
      </p:sp>
    </p:spTree>
    <p:extLst>
      <p:ext uri="{BB962C8B-B14F-4D97-AF65-F5344CB8AC3E}">
        <p14:creationId xmlns="" xmlns:p14="http://schemas.microsoft.com/office/powerpoint/2010/main" val="4220383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Average</a:t>
            </a:r>
            <a:r>
              <a:rPr lang="pl-PL" sz="2800" b="1" dirty="0" smtClean="0"/>
              <a:t> </a:t>
            </a:r>
            <a:r>
              <a:rPr lang="pl-PL" sz="2800" b="1" dirty="0" err="1" smtClean="0"/>
              <a:t>annual</a:t>
            </a:r>
            <a:r>
              <a:rPr lang="pl-PL" sz="2800" b="1" dirty="0" smtClean="0"/>
              <a:t> </a:t>
            </a:r>
            <a:r>
              <a:rPr lang="en-US" sz="2800" b="1" dirty="0" smtClean="0"/>
              <a:t>TFP growth </a:t>
            </a:r>
            <a:r>
              <a:rPr lang="pl-PL" sz="2800" b="1" dirty="0" err="1" smtClean="0"/>
              <a:t>rate</a:t>
            </a:r>
            <a:r>
              <a:rPr lang="pl-PL" sz="2800" b="1" dirty="0" smtClean="0"/>
              <a:t> </a:t>
            </a:r>
            <a:r>
              <a:rPr lang="en-US" sz="2800" b="1" dirty="0" smtClean="0"/>
              <a:t>in the </a:t>
            </a:r>
            <a:r>
              <a:rPr lang="pl-PL" sz="2800" b="1" dirty="0" smtClean="0"/>
              <a:t>EU-12 and </a:t>
            </a:r>
            <a:r>
              <a:rPr lang="en-US" sz="2800" b="1" dirty="0" smtClean="0"/>
              <a:t>EU-6(7) in the period 1995</a:t>
            </a:r>
            <a:r>
              <a:rPr lang="pl-PL" sz="2800" b="1" dirty="0" smtClean="0"/>
              <a:t>/2000</a:t>
            </a:r>
            <a:r>
              <a:rPr lang="en-US" sz="2800" b="1" dirty="0" smtClean="0"/>
              <a:t>-2007</a:t>
            </a:r>
            <a:r>
              <a:rPr lang="pl-PL" sz="2800" b="1" dirty="0" smtClean="0"/>
              <a:t> </a:t>
            </a:r>
            <a:r>
              <a:rPr lang="pl-PL" sz="2800" b="1" dirty="0" err="1" smtClean="0"/>
              <a:t>(i</a:t>
            </a:r>
            <a:r>
              <a:rPr lang="pl-PL" sz="2800" b="1" dirty="0" smtClean="0"/>
              <a:t>n </a:t>
            </a:r>
            <a:r>
              <a:rPr lang="pl-PL" sz="2800" b="1" dirty="0" err="1" smtClean="0"/>
              <a:t>pp</a:t>
            </a:r>
            <a:r>
              <a:rPr lang="pl-PL" sz="2800" b="1" dirty="0" smtClean="0"/>
              <a:t>)</a:t>
            </a:r>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9" name="Wykres 8"/>
          <p:cNvGraphicFramePr/>
          <p:nvPr/>
        </p:nvGraphicFramePr>
        <p:xfrm>
          <a:off x="611560" y="1484784"/>
          <a:ext cx="7848871" cy="3600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Average</a:t>
            </a:r>
            <a:r>
              <a:rPr lang="pl-PL" sz="2800" b="1" dirty="0" smtClean="0"/>
              <a:t> </a:t>
            </a:r>
            <a:r>
              <a:rPr lang="pl-PL" sz="2800" b="1" dirty="0" err="1" smtClean="0"/>
              <a:t>annual</a:t>
            </a:r>
            <a:r>
              <a:rPr lang="pl-PL" sz="2800" b="1" dirty="0" smtClean="0"/>
              <a:t> </a:t>
            </a:r>
            <a:r>
              <a:rPr lang="en-US" sz="2800" b="1" dirty="0" smtClean="0"/>
              <a:t>TFP growth </a:t>
            </a:r>
            <a:r>
              <a:rPr lang="pl-PL" sz="2800" b="1" dirty="0" err="1" smtClean="0"/>
              <a:t>rate</a:t>
            </a:r>
            <a:r>
              <a:rPr lang="pl-PL" sz="2800" b="1" dirty="0" smtClean="0"/>
              <a:t> </a:t>
            </a:r>
            <a:r>
              <a:rPr lang="en-US" sz="2800" b="1" dirty="0" smtClean="0"/>
              <a:t>in the </a:t>
            </a:r>
            <a:r>
              <a:rPr lang="pl-PL" sz="2800" b="1" dirty="0" smtClean="0"/>
              <a:t>EU-12 and </a:t>
            </a:r>
            <a:r>
              <a:rPr lang="en-US" sz="2800" b="1" dirty="0" smtClean="0"/>
              <a:t>EU-6(7) </a:t>
            </a:r>
            <a:endParaRPr lang="pl-PL" sz="2800" b="1" dirty="0" smtClean="0"/>
          </a:p>
          <a:p>
            <a:r>
              <a:rPr lang="en-US" sz="2800" b="1" dirty="0" smtClean="0"/>
              <a:t>in the period </a:t>
            </a:r>
            <a:r>
              <a:rPr lang="pl-PL" sz="2800" b="1" dirty="0" smtClean="0"/>
              <a:t>2008</a:t>
            </a:r>
            <a:r>
              <a:rPr lang="en-US" sz="2800" b="1" dirty="0" smtClean="0"/>
              <a:t>-20</a:t>
            </a:r>
            <a:r>
              <a:rPr lang="pl-PL" sz="2800" b="1" dirty="0" smtClean="0"/>
              <a:t>10 </a:t>
            </a:r>
            <a:r>
              <a:rPr lang="pl-PL" sz="2800" b="1" dirty="0" err="1" smtClean="0"/>
              <a:t>(i</a:t>
            </a:r>
            <a:r>
              <a:rPr lang="pl-PL" sz="2800" b="1" dirty="0" smtClean="0"/>
              <a:t>n </a:t>
            </a:r>
            <a:r>
              <a:rPr lang="pl-PL" sz="2800" b="1" dirty="0" err="1" smtClean="0"/>
              <a:t>pp</a:t>
            </a:r>
            <a:r>
              <a:rPr lang="pl-PL" sz="2800" b="1" dirty="0" smtClean="0"/>
              <a:t>)</a:t>
            </a:r>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9" name="Wykres 8"/>
          <p:cNvGraphicFramePr/>
          <p:nvPr/>
        </p:nvGraphicFramePr>
        <p:xfrm>
          <a:off x="539552" y="1412776"/>
          <a:ext cx="7992888" cy="39604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Average</a:t>
            </a:r>
            <a:r>
              <a:rPr lang="pl-PL" sz="2800" b="1" dirty="0" smtClean="0"/>
              <a:t> </a:t>
            </a:r>
            <a:r>
              <a:rPr lang="pl-PL" sz="2800" b="1" dirty="0" err="1" smtClean="0"/>
              <a:t>annual</a:t>
            </a:r>
            <a:r>
              <a:rPr lang="pl-PL" sz="2800" b="1" dirty="0" smtClean="0"/>
              <a:t> </a:t>
            </a:r>
            <a:r>
              <a:rPr lang="en-US" sz="2800" b="1" dirty="0" smtClean="0"/>
              <a:t>TFP growth </a:t>
            </a:r>
            <a:r>
              <a:rPr lang="pl-PL" sz="2800" b="1" dirty="0" err="1" smtClean="0"/>
              <a:t>rate</a:t>
            </a:r>
            <a:r>
              <a:rPr lang="pl-PL" sz="2800" b="1" dirty="0" smtClean="0"/>
              <a:t> </a:t>
            </a:r>
            <a:r>
              <a:rPr lang="en-US" sz="2800" b="1" dirty="0" smtClean="0"/>
              <a:t>in the </a:t>
            </a:r>
            <a:r>
              <a:rPr lang="pl-PL" sz="2800" b="1" dirty="0" smtClean="0"/>
              <a:t>EU-12 and </a:t>
            </a:r>
            <a:r>
              <a:rPr lang="en-US" sz="2800" b="1" dirty="0" smtClean="0"/>
              <a:t>EU-6(7) </a:t>
            </a:r>
            <a:endParaRPr lang="pl-PL" sz="2800" b="1" dirty="0" smtClean="0"/>
          </a:p>
          <a:p>
            <a:r>
              <a:rPr lang="en-US" sz="2800" b="1" dirty="0" smtClean="0"/>
              <a:t>in the period </a:t>
            </a:r>
            <a:r>
              <a:rPr lang="pl-PL" sz="2800" b="1" dirty="0" smtClean="0"/>
              <a:t>2011</a:t>
            </a:r>
            <a:r>
              <a:rPr lang="en-US" sz="2800" b="1" dirty="0" smtClean="0"/>
              <a:t>-20</a:t>
            </a:r>
            <a:r>
              <a:rPr lang="pl-PL" sz="2800" b="1" dirty="0" smtClean="0"/>
              <a:t>14/15 </a:t>
            </a:r>
            <a:r>
              <a:rPr lang="pl-PL" sz="2800" b="1" dirty="0" err="1" smtClean="0"/>
              <a:t>(i</a:t>
            </a:r>
            <a:r>
              <a:rPr lang="pl-PL" sz="2800" b="1" dirty="0" smtClean="0"/>
              <a:t>n </a:t>
            </a:r>
            <a:r>
              <a:rPr lang="pl-PL" sz="2800" b="1" dirty="0" err="1" smtClean="0"/>
              <a:t>pp</a:t>
            </a:r>
            <a:r>
              <a:rPr lang="pl-PL" sz="2800" b="1" dirty="0" smtClean="0"/>
              <a:t>)</a:t>
            </a:r>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9" name="Wykres 8"/>
          <p:cNvGraphicFramePr/>
          <p:nvPr/>
        </p:nvGraphicFramePr>
        <p:xfrm>
          <a:off x="611560" y="1484784"/>
          <a:ext cx="7992888" cy="38884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ytuł 4"/>
          <p:cNvSpPr txBox="1">
            <a:spLocks/>
          </p:cNvSpPr>
          <p:nvPr/>
        </p:nvSpPr>
        <p:spPr>
          <a:xfrm flipV="1">
            <a:off x="457200" y="142851"/>
            <a:ext cx="8229600" cy="285752"/>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24744"/>
            <a:ext cx="8229600" cy="394878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14350" lvl="0" indent="-514350" algn="l">
              <a:buFont typeface="Arial" pitchFamily="34" charset="0"/>
              <a:buChar char="•"/>
              <a:defRPr/>
            </a:pPr>
            <a:endParaRPr lang="pl-PL" sz="2600" dirty="0">
              <a:solidFill>
                <a:prstClr val="black"/>
              </a:solidFill>
            </a:endParaRPr>
          </a:p>
          <a:p>
            <a:endParaRPr lang="pl-PL" dirty="0" smtClean="0"/>
          </a:p>
        </p:txBody>
      </p:sp>
      <p:graphicFrame>
        <p:nvGraphicFramePr>
          <p:cNvPr id="9" name="Tabela 8"/>
          <p:cNvGraphicFramePr>
            <a:graphicFrameLocks noGrp="1"/>
          </p:cNvGraphicFramePr>
          <p:nvPr/>
        </p:nvGraphicFramePr>
        <p:xfrm>
          <a:off x="1357289" y="428599"/>
          <a:ext cx="7143801" cy="5888736"/>
        </p:xfrm>
        <a:graphic>
          <a:graphicData uri="http://schemas.openxmlformats.org/drawingml/2006/table">
            <a:tbl>
              <a:tblPr/>
              <a:tblGrid>
                <a:gridCol w="735301"/>
                <a:gridCol w="526093"/>
                <a:gridCol w="551476"/>
                <a:gridCol w="523786"/>
                <a:gridCol w="527633"/>
                <a:gridCol w="551476"/>
                <a:gridCol w="551476"/>
                <a:gridCol w="526093"/>
                <a:gridCol w="551476"/>
                <a:gridCol w="523786"/>
                <a:gridCol w="526864"/>
                <a:gridCol w="523786"/>
                <a:gridCol w="524555"/>
              </a:tblGrid>
              <a:tr h="200382">
                <a:tc>
                  <a:txBody>
                    <a:bodyPr/>
                    <a:lstStyle/>
                    <a:p>
                      <a:pPr>
                        <a:lnSpc>
                          <a:spcPct val="115000"/>
                        </a:lnSpc>
                        <a:spcAft>
                          <a:spcPts val="0"/>
                        </a:spcAft>
                      </a:pPr>
                      <a:endParaRPr lang="en-US" sz="1200" dirty="0">
                        <a:latin typeface="Calibri" pitchFamily="34" charset="0"/>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n-US" sz="1200" b="1" dirty="0">
                          <a:latin typeface="Calibri" pitchFamily="34" charset="0"/>
                          <a:ea typeface="Calibri"/>
                          <a:cs typeface="Times New Roman"/>
                        </a:rPr>
                        <a:t>AUT</a:t>
                      </a:r>
                      <a:endParaRPr lang="pl-PL" sz="1200" b="1" dirty="0">
                        <a:latin typeface="Calibri" pitchFamily="34" charset="0"/>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n-US" sz="1200" b="1" dirty="0">
                          <a:latin typeface="Calibri" pitchFamily="34" charset="0"/>
                          <a:ea typeface="Calibri"/>
                          <a:cs typeface="Times New Roman"/>
                        </a:rPr>
                        <a:t>DNK</a:t>
                      </a:r>
                      <a:endParaRPr lang="pl-PL" sz="1200" b="1" dirty="0">
                        <a:latin typeface="Calibri" pitchFamily="34" charset="0"/>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n-US" sz="1200" b="1" dirty="0">
                          <a:latin typeface="Calibri" pitchFamily="34" charset="0"/>
                          <a:ea typeface="Calibri"/>
                          <a:cs typeface="Times New Roman"/>
                        </a:rPr>
                        <a:t>FIN</a:t>
                      </a:r>
                      <a:endParaRPr lang="pl-PL" sz="1200" b="1" dirty="0">
                        <a:latin typeface="Calibri" pitchFamily="34" charset="0"/>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n-US" sz="1200" b="1" dirty="0">
                          <a:latin typeface="Calibri" pitchFamily="34" charset="0"/>
                          <a:ea typeface="Calibri"/>
                          <a:cs typeface="Times New Roman"/>
                        </a:rPr>
                        <a:t>FRA</a:t>
                      </a:r>
                      <a:endParaRPr lang="pl-PL" sz="1200" b="1" dirty="0">
                        <a:latin typeface="Calibri" pitchFamily="34" charset="0"/>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US" sz="1100" dirty="0">
                        <a:latin typeface="Times New Roman"/>
                        <a:ea typeface="Calibri"/>
                        <a:cs typeface="Times New Roman"/>
                      </a:endParaRP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69">
                <a:tc>
                  <a:txBody>
                    <a:bodyPr/>
                    <a:lstStyle/>
                    <a:p>
                      <a:pPr>
                        <a:lnSpc>
                          <a:spcPct val="115000"/>
                        </a:lnSpc>
                        <a:spcAft>
                          <a:spcPts val="0"/>
                        </a:spcAft>
                      </a:pPr>
                      <a:endParaRPr lang="pl-PL" sz="1200" dirty="0">
                        <a:solidFill>
                          <a:srgbClr val="000000"/>
                        </a:solidFill>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95-07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08-10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11-15</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95-07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08-10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11-15</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95-07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08-10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95-07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08-10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TOT</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2,4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A</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5,6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4,4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4,1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16,6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9,4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2,7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5,8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2,2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3,2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B</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-5,4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1,5</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13,0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-8,0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-3,8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dirty="0">
                          <a:solidFill>
                            <a:srgbClr val="000000"/>
                          </a:solidFill>
                          <a:latin typeface="Calibri" pitchFamily="34" charset="0"/>
                          <a:ea typeface="Calibri"/>
                          <a:cs typeface="Times New Roman"/>
                        </a:rPr>
                        <a:t>C</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6,4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2,9</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1,9</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F</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-5,8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3,0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-3,1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smtClean="0">
                          <a:latin typeface="Calibri" pitchFamily="34" charset="0"/>
                          <a:ea typeface="Calibri"/>
                          <a:cs typeface="Times New Roman"/>
                        </a:rPr>
                        <a:t>Services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dirty="0" smtClean="0">
                          <a:latin typeface="Calibri" pitchFamily="34" charset="0"/>
                          <a:ea typeface="Calibri"/>
                          <a:cs typeface="Times New Roman"/>
                        </a:rPr>
                        <a:t>MS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-0,5</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dirty="0">
                          <a:solidFill>
                            <a:srgbClr val="000000"/>
                          </a:solidFill>
                          <a:latin typeface="Calibri" pitchFamily="34" charset="0"/>
                          <a:ea typeface="Calibri"/>
                          <a:cs typeface="Times New Roman"/>
                        </a:rPr>
                        <a:t>KIBS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-2,7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-1,9</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69">
                <a:tc>
                  <a:txBody>
                    <a:bodyPr/>
                    <a:lstStyle/>
                    <a:p>
                      <a:pPr>
                        <a:lnSpc>
                          <a:spcPct val="115000"/>
                        </a:lnSpc>
                        <a:spcAft>
                          <a:spcPts val="0"/>
                        </a:spcAft>
                      </a:pPr>
                      <a:endParaRPr lang="pl-PL" sz="1200">
                        <a:solidFill>
                          <a:srgbClr val="000000"/>
                        </a:solidFill>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GER</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GBR</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GRC</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ITA</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TOT</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-0,9</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A</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5,1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-12,8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2,7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B</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-5,4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-8,7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dirty="0">
                          <a:solidFill>
                            <a:srgbClr val="000000"/>
                          </a:solidFill>
                          <a:latin typeface="Calibri" pitchFamily="34" charset="0"/>
                          <a:ea typeface="Calibri"/>
                          <a:cs typeface="Times New Roman"/>
                        </a:rPr>
                        <a:t>C</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F</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8,4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smtClean="0">
                          <a:latin typeface="Calibri" pitchFamily="34" charset="0"/>
                          <a:ea typeface="Calibri"/>
                          <a:cs typeface="Times New Roman"/>
                        </a:rPr>
                        <a:t>Services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smtClean="0">
                          <a:latin typeface="Calibri" pitchFamily="34" charset="0"/>
                          <a:ea typeface="Calibri"/>
                          <a:cs typeface="Times New Roman"/>
                        </a:rPr>
                        <a:t>MS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-4,5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a:solidFill>
                            <a:srgbClr val="000000"/>
                          </a:solidFill>
                          <a:latin typeface="Calibri" pitchFamily="34" charset="0"/>
                          <a:ea typeface="Calibri"/>
                          <a:cs typeface="Times New Roman"/>
                        </a:rPr>
                        <a:t>KIBS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-3,5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1,0</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-4,0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-13,2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-6,5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-2,3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69">
                <a:tc>
                  <a:txBody>
                    <a:bodyPr/>
                    <a:lstStyle/>
                    <a:p>
                      <a:pPr>
                        <a:lnSpc>
                          <a:spcPct val="115000"/>
                        </a:lnSpc>
                        <a:spcAft>
                          <a:spcPts val="0"/>
                        </a:spcAft>
                      </a:pPr>
                      <a:endParaRPr lang="pl-PL" sz="1200">
                        <a:solidFill>
                          <a:srgbClr val="000000"/>
                        </a:solidFill>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LUX</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NLD</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ESP</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SWE</a:t>
                      </a:r>
                      <a:endParaRPr lang="pl-PL" sz="1200" b="1"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100" dirty="0">
                        <a:solidFill>
                          <a:srgbClr val="000000"/>
                        </a:solidFill>
                        <a:latin typeface="Times New Roman"/>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TOT</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0,1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A</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6,7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-4,6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B</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-9,6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-15,8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dirty="0">
                          <a:solidFill>
                            <a:srgbClr val="000000"/>
                          </a:solidFill>
                          <a:latin typeface="Calibri" pitchFamily="34" charset="0"/>
                          <a:ea typeface="Calibri"/>
                          <a:cs typeface="Times New Roman"/>
                        </a:rPr>
                        <a:t>C</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8,5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-1,1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a:solidFill>
                            <a:srgbClr val="000000"/>
                          </a:solidFill>
                          <a:latin typeface="Calibri" pitchFamily="34" charset="0"/>
                          <a:ea typeface="Calibri"/>
                          <a:cs typeface="Times New Roman"/>
                        </a:rPr>
                        <a:t>F</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-3,2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1,2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2,3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-4,1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-3,8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solidFill>
                            <a:srgbClr val="000000"/>
                          </a:solidFill>
                          <a:latin typeface="Calibri" pitchFamily="34" charset="0"/>
                          <a:ea typeface="Calibri"/>
                          <a:cs typeface="Times New Roman"/>
                        </a:rPr>
                        <a:t>-4,7</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smtClean="0">
                          <a:latin typeface="Calibri" pitchFamily="34" charset="0"/>
                          <a:ea typeface="Calibri"/>
                          <a:cs typeface="Times New Roman"/>
                        </a:rPr>
                        <a:t>Services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-0,6</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solidFill>
                            <a:srgbClr val="000000"/>
                          </a:solidFill>
                          <a:latin typeface="Calibri" pitchFamily="34" charset="0"/>
                          <a:ea typeface="Calibri"/>
                          <a:cs typeface="Times New Roman"/>
                        </a:rPr>
                        <a:t>0,8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smtClean="0">
                          <a:solidFill>
                            <a:srgbClr val="000000"/>
                          </a:solidFill>
                          <a:latin typeface="Calibri" pitchFamily="34" charset="0"/>
                          <a:ea typeface="Calibri"/>
                          <a:cs typeface="Times New Roman"/>
                        </a:rPr>
                        <a:t>-0,4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0,4</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smtClean="0">
                          <a:latin typeface="Calibri" pitchFamily="34" charset="0"/>
                          <a:ea typeface="Calibri"/>
                          <a:cs typeface="Times New Roman"/>
                        </a:rPr>
                        <a:t>MS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-0,9</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smtClean="0">
                          <a:solidFill>
                            <a:srgbClr val="000000"/>
                          </a:solidFill>
                          <a:latin typeface="Calibri" pitchFamily="34" charset="0"/>
                          <a:ea typeface="Calibri"/>
                          <a:cs typeface="Times New Roman"/>
                        </a:rPr>
                        <a:t>0,9</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smtClean="0">
                          <a:solidFill>
                            <a:srgbClr val="000000"/>
                          </a:solidFill>
                          <a:latin typeface="Calibri" pitchFamily="34" charset="0"/>
                          <a:ea typeface="Calibri"/>
                          <a:cs typeface="Times New Roman"/>
                        </a:rPr>
                        <a:t>-0,6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-0,7</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1,1</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-2,5</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2,2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82">
                <a:tc>
                  <a:txBody>
                    <a:bodyPr/>
                    <a:lstStyle/>
                    <a:p>
                      <a:pPr>
                        <a:lnSpc>
                          <a:spcPct val="115000"/>
                        </a:lnSpc>
                        <a:spcAft>
                          <a:spcPts val="0"/>
                        </a:spcAft>
                      </a:pPr>
                      <a:r>
                        <a:rPr lang="pl-PL" sz="1200" b="1" dirty="0">
                          <a:solidFill>
                            <a:srgbClr val="000000"/>
                          </a:solidFill>
                          <a:latin typeface="Calibri" pitchFamily="34" charset="0"/>
                          <a:ea typeface="Calibri"/>
                          <a:cs typeface="Times New Roman"/>
                        </a:rPr>
                        <a:t>KIBS</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-5,2</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-4,9</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2,2</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-0,3</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-1,1</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1,5</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-3,8</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-1,0</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a:solidFill>
                            <a:srgbClr val="000000"/>
                          </a:solidFill>
                          <a:latin typeface="Calibri" pitchFamily="34" charset="0"/>
                          <a:ea typeface="Calibri"/>
                          <a:cs typeface="Times New Roman"/>
                        </a:rPr>
                        <a:t>1,3</a:t>
                      </a:r>
                      <a:endParaRPr lang="pl-PL" sz="120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0,6</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-0,4</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a:solidFill>
                            <a:srgbClr val="000000"/>
                          </a:solidFill>
                          <a:latin typeface="Calibri" pitchFamily="34" charset="0"/>
                          <a:ea typeface="Calibri"/>
                          <a:cs typeface="Times New Roman"/>
                        </a:rPr>
                        <a:t>1,8</a:t>
                      </a:r>
                      <a:endParaRPr lang="pl-PL" sz="1200" dirty="0">
                        <a:latin typeface="Calibri" pitchFamily="34" charset="0"/>
                        <a:ea typeface="Calibri"/>
                        <a:cs typeface="Times New Roman"/>
                      </a:endParaRPr>
                    </a:p>
                  </a:txBody>
                  <a:tcPr marL="45436" marR="4543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714348" y="1"/>
            <a:ext cx="764386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Average annual TFP growth rate in the period 1995-2015 (in percentage points) </a:t>
            </a:r>
            <a:endParaRPr kumimoji="0" lang="en-US" sz="1400" b="1" i="0" u="none" strike="noStrike" cap="none" normalizeH="0" baseline="0" dirty="0" smtClean="0">
              <a:ln>
                <a:noFill/>
              </a:ln>
              <a:solidFill>
                <a:schemeClr val="tx1"/>
              </a:solidFill>
              <a:effectLst/>
              <a:latin typeface="Calibri" pitchFamily="34" charset="0"/>
              <a:cs typeface="Arial" pitchFamily="34" charset="0"/>
            </a:endParaRPr>
          </a:p>
        </p:txBody>
      </p:sp>
    </p:spTree>
    <p:extLst>
      <p:ext uri="{BB962C8B-B14F-4D97-AF65-F5344CB8AC3E}">
        <p14:creationId xmlns="" xmlns:p14="http://schemas.microsoft.com/office/powerpoint/2010/main" val="4220383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ytuł 4"/>
          <p:cNvSpPr txBox="1">
            <a:spLocks/>
          </p:cNvSpPr>
          <p:nvPr/>
        </p:nvSpPr>
        <p:spPr>
          <a:xfrm flipV="1">
            <a:off x="457200" y="142851"/>
            <a:ext cx="8229600" cy="285752"/>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24744"/>
            <a:ext cx="8229600" cy="394878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14350" lvl="0" indent="-514350" algn="l">
              <a:buFont typeface="Arial" pitchFamily="34" charset="0"/>
              <a:buChar char="•"/>
              <a:defRPr/>
            </a:pPr>
            <a:endParaRPr lang="pl-PL" sz="2600" dirty="0">
              <a:solidFill>
                <a:prstClr val="black"/>
              </a:solidFill>
            </a:endParaRPr>
          </a:p>
          <a:p>
            <a:endParaRPr lang="pl-PL" dirty="0" smtClean="0"/>
          </a:p>
        </p:txBody>
      </p:sp>
      <p:graphicFrame>
        <p:nvGraphicFramePr>
          <p:cNvPr id="9" name="Tabela 8"/>
          <p:cNvGraphicFramePr>
            <a:graphicFrameLocks noGrp="1"/>
          </p:cNvGraphicFramePr>
          <p:nvPr/>
        </p:nvGraphicFramePr>
        <p:xfrm>
          <a:off x="1214415" y="778498"/>
          <a:ext cx="6929485" cy="4907280"/>
        </p:xfrm>
        <a:graphic>
          <a:graphicData uri="http://schemas.openxmlformats.org/drawingml/2006/table">
            <a:tbl>
              <a:tblPr/>
              <a:tblGrid>
                <a:gridCol w="864359"/>
                <a:gridCol w="618431"/>
                <a:gridCol w="844090"/>
                <a:gridCol w="615719"/>
                <a:gridCol w="620241"/>
                <a:gridCol w="648270"/>
                <a:gridCol w="648270"/>
                <a:gridCol w="618431"/>
                <a:gridCol w="736085"/>
                <a:gridCol w="715589"/>
              </a:tblGrid>
              <a:tr h="243538">
                <a:tc>
                  <a:txBody>
                    <a:bodyPr/>
                    <a:lstStyle/>
                    <a:p>
                      <a:pPr>
                        <a:lnSpc>
                          <a:spcPct val="115000"/>
                        </a:lnSpc>
                        <a:spcAft>
                          <a:spcPts val="0"/>
                        </a:spcAft>
                      </a:pPr>
                      <a:endParaRPr lang="en-US"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400" b="1" dirty="0">
                          <a:solidFill>
                            <a:srgbClr val="000000"/>
                          </a:solidFill>
                          <a:latin typeface="+mn-lt"/>
                          <a:ea typeface="Calibri"/>
                          <a:cs typeface="Times New Roman"/>
                        </a:rPr>
                        <a:t>CZE</a:t>
                      </a:r>
                      <a:endParaRPr lang="pl-PL" sz="1400" b="1"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400" b="1" dirty="0">
                          <a:solidFill>
                            <a:srgbClr val="000000"/>
                          </a:solidFill>
                          <a:latin typeface="+mn-lt"/>
                          <a:ea typeface="Calibri"/>
                          <a:cs typeface="Times New Roman"/>
                        </a:rPr>
                        <a:t>EST</a:t>
                      </a:r>
                      <a:endParaRPr lang="pl-PL" sz="1400" b="1"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pl-PL" sz="1400" b="1" dirty="0" smtClean="0">
                          <a:latin typeface="+mn-lt"/>
                        </a:rPr>
                        <a:t>LTU</a:t>
                      </a:r>
                      <a:endParaRPr lang="pl-PL" sz="1400" b="1" dirty="0">
                        <a:latin typeface="+mn-lt"/>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endParaRPr lang="pl-PL" sz="1400">
                        <a:solidFill>
                          <a:srgbClr val="000000"/>
                        </a:solidFill>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95-07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08-10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11-14</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00-07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08-10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11-14</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00-07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08-10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11-14</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TOT</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1,8</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-3,6</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2,0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A</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-4,8</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6,3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5,3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6,7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0,6</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B</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-3,5</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5,0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-7,1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dirty="0">
                          <a:solidFill>
                            <a:srgbClr val="000000"/>
                          </a:solidFill>
                          <a:latin typeface="+mn-lt"/>
                          <a:ea typeface="Calibri"/>
                          <a:cs typeface="Times New Roman"/>
                        </a:rPr>
                        <a:t>C</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4,8</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-0,4</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3,9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3,5</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5,0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0,9</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4,4</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F</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2,8</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-9,6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-3,2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9,1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-13,5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b="1" dirty="0" smtClean="0">
                          <a:latin typeface="+mn-lt"/>
                          <a:ea typeface="Calibri"/>
                          <a:cs typeface="Times New Roman"/>
                        </a:rPr>
                        <a:t>Services</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0,4</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2,8</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-4,0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1,9</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b="1" dirty="0" smtClean="0">
                          <a:latin typeface="+mn-lt"/>
                          <a:ea typeface="Calibri"/>
                          <a:cs typeface="Times New Roman"/>
                        </a:rPr>
                        <a:t>MS</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2,4</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4,2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-0,5</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-4,8</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1,4</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b="1" dirty="0">
                          <a:solidFill>
                            <a:srgbClr val="000000"/>
                          </a:solidFill>
                          <a:latin typeface="+mn-lt"/>
                          <a:ea typeface="Calibri"/>
                          <a:cs typeface="Times New Roman"/>
                        </a:rPr>
                        <a:t>KIBS</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-4,1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6,2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6,7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1,7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HUN</a:t>
                      </a:r>
                      <a:endParaRPr lang="pl-PL" sz="1400" b="1"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pl-PL" sz="1400" b="1" dirty="0" smtClean="0">
                          <a:solidFill>
                            <a:srgbClr val="000000"/>
                          </a:solidFill>
                          <a:latin typeface="+mn-lt"/>
                          <a:ea typeface="Calibri"/>
                          <a:cs typeface="Times New Roman"/>
                        </a:rPr>
                        <a:t>POL</a:t>
                      </a:r>
                      <a:endParaRPr lang="pl-PL" sz="1400" b="1" dirty="0">
                        <a:solidFill>
                          <a:srgbClr val="000000"/>
                        </a:solidFill>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400" b="1" dirty="0">
                          <a:solidFill>
                            <a:srgbClr val="000000"/>
                          </a:solidFill>
                          <a:latin typeface="+mn-lt"/>
                          <a:ea typeface="Calibri"/>
                          <a:cs typeface="Times New Roman"/>
                        </a:rPr>
                        <a:t>SVK</a:t>
                      </a:r>
                      <a:endParaRPr lang="pl-PL" sz="1400" b="1"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pl-PL" sz="1400" b="1" dirty="0">
                          <a:solidFill>
                            <a:srgbClr val="000000"/>
                          </a:solidFill>
                          <a:latin typeface="+mn-lt"/>
                          <a:ea typeface="Calibri"/>
                          <a:cs typeface="Times New Roman"/>
                        </a:rPr>
                        <a:t>SVN</a:t>
                      </a:r>
                      <a:endParaRPr lang="pl-PL" sz="1400" b="1"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200" dirty="0">
                        <a:solidFill>
                          <a:srgbClr val="000000"/>
                        </a:solidFill>
                        <a:latin typeface="Times New Roman"/>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endParaRPr lang="pl-PL" sz="1400">
                        <a:solidFill>
                          <a:srgbClr val="000000"/>
                        </a:solidFill>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11-14</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03-07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08-10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04-07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08-10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11-15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00-07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08-10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11-15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TOT</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2,3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3,1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3,1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A</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5,7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15,1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5,4</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-7,5</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4,8</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-7,5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4,8</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B</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5,8</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-4,5</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-11,5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-8,9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-5,1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2,7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-8,9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-5,1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2,7</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a:solidFill>
                            <a:srgbClr val="000000"/>
                          </a:solidFill>
                          <a:latin typeface="+mn-lt"/>
                          <a:ea typeface="Calibri"/>
                          <a:cs typeface="Times New Roman"/>
                        </a:rPr>
                        <a:t>C</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0,5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3,6</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3,5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4,3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dirty="0">
                          <a:solidFill>
                            <a:srgbClr val="000000"/>
                          </a:solidFill>
                          <a:latin typeface="+mn-lt"/>
                          <a:ea typeface="Calibri"/>
                          <a:cs typeface="Times New Roman"/>
                        </a:rPr>
                        <a:t>F</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3,8</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7,2</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-7,0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-1,3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a:solidFill>
                            <a:srgbClr val="000000"/>
                          </a:solidFill>
                          <a:latin typeface="+mn-lt"/>
                          <a:ea typeface="Calibri"/>
                          <a:cs typeface="Times New Roman"/>
                        </a:rPr>
                        <a:t>4,6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-7,0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dirty="0">
                          <a:solidFill>
                            <a:srgbClr val="000000"/>
                          </a:solidFill>
                          <a:latin typeface="+mn-lt"/>
                          <a:ea typeface="Calibri"/>
                          <a:cs typeface="Times New Roman"/>
                        </a:rPr>
                        <a:t>-1,3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b="1" dirty="0" smtClean="0">
                          <a:latin typeface="+mn-lt"/>
                          <a:ea typeface="Calibri"/>
                          <a:cs typeface="Times New Roman"/>
                        </a:rPr>
                        <a:t>Services</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2,7</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-0,2</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0,3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1,9</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0,3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b="1" dirty="0" smtClean="0">
                          <a:latin typeface="+mn-lt"/>
                          <a:ea typeface="Calibri"/>
                          <a:cs typeface="Times New Roman"/>
                        </a:rPr>
                        <a:t>MS</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0,9</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3,1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0,0</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38">
                <a:tc>
                  <a:txBody>
                    <a:bodyPr/>
                    <a:lstStyle/>
                    <a:p>
                      <a:pPr>
                        <a:lnSpc>
                          <a:spcPct val="115000"/>
                        </a:lnSpc>
                        <a:spcAft>
                          <a:spcPts val="0"/>
                        </a:spcAft>
                      </a:pPr>
                      <a:r>
                        <a:rPr lang="pl-PL" sz="1400" b="1" dirty="0">
                          <a:solidFill>
                            <a:srgbClr val="000000"/>
                          </a:solidFill>
                          <a:latin typeface="+mn-lt"/>
                          <a:ea typeface="Calibri"/>
                          <a:cs typeface="Times New Roman"/>
                        </a:rPr>
                        <a:t>KIBS</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-3,5</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2,2</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-0,8</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10,6</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-1,1</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-1,3</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10,6</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a:solidFill>
                            <a:srgbClr val="000000"/>
                          </a:solidFill>
                          <a:latin typeface="+mn-lt"/>
                          <a:ea typeface="Calibri"/>
                          <a:cs typeface="Times New Roman"/>
                        </a:rPr>
                        <a:t>-1,1</a:t>
                      </a:r>
                      <a:endParaRPr lang="pl-PL" sz="140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a:solidFill>
                            <a:srgbClr val="000000"/>
                          </a:solidFill>
                          <a:latin typeface="+mn-lt"/>
                          <a:ea typeface="Calibri"/>
                          <a:cs typeface="Times New Roman"/>
                        </a:rPr>
                        <a:t>-1,3</a:t>
                      </a:r>
                      <a:endParaRPr lang="pl-PL" sz="1400" dirty="0">
                        <a:latin typeface="+mn-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714348" y="214290"/>
            <a:ext cx="764386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Calibri" pitchFamily="34" charset="0"/>
                <a:cs typeface="Times New Roman" pitchFamily="18" charset="0"/>
              </a:rPr>
              <a:t>Average annual TFP growth rate in the period 1995-2015 (in percentage points) </a:t>
            </a:r>
            <a:endParaRPr kumimoji="0" lang="en-US" sz="1400" b="1" i="0" u="none"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 xmlns:p14="http://schemas.microsoft.com/office/powerpoint/2010/main" val="4220383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395536" y="214290"/>
            <a:ext cx="7416824" cy="857256"/>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800" b="1" dirty="0" smtClean="0"/>
          </a:p>
          <a:p>
            <a:r>
              <a:rPr lang="pl-PL" sz="2800" b="1" dirty="0" err="1" smtClean="0"/>
              <a:t>Average</a:t>
            </a:r>
            <a:r>
              <a:rPr lang="pl-PL" sz="2800" b="1" dirty="0" smtClean="0"/>
              <a:t> </a:t>
            </a:r>
            <a:r>
              <a:rPr lang="pl-PL" sz="2800" b="1" dirty="0" err="1" smtClean="0"/>
              <a:t>annual</a:t>
            </a:r>
            <a:r>
              <a:rPr lang="pl-PL" sz="2800" b="1" dirty="0" smtClean="0"/>
              <a:t> </a:t>
            </a:r>
            <a:r>
              <a:rPr lang="en-US" sz="2800" b="1" dirty="0" smtClean="0"/>
              <a:t>TFP growth </a:t>
            </a:r>
            <a:r>
              <a:rPr lang="pl-PL" sz="2800" b="1" dirty="0" err="1" smtClean="0"/>
              <a:t>rate</a:t>
            </a:r>
            <a:r>
              <a:rPr lang="pl-PL" sz="2800" b="1" dirty="0" smtClean="0"/>
              <a:t> </a:t>
            </a:r>
            <a:r>
              <a:rPr lang="en-US" sz="2800" b="1" dirty="0" smtClean="0"/>
              <a:t>in the EU-12</a:t>
            </a:r>
            <a:r>
              <a:rPr lang="pl-PL" sz="2800" b="1" dirty="0" smtClean="0"/>
              <a:t> </a:t>
            </a:r>
            <a:r>
              <a:rPr lang="pl-PL" sz="2800" b="1" dirty="0" err="1" smtClean="0"/>
              <a:t>(i</a:t>
            </a:r>
            <a:r>
              <a:rPr lang="pl-PL" sz="2800" b="1" dirty="0" smtClean="0"/>
              <a:t>n </a:t>
            </a:r>
            <a:r>
              <a:rPr lang="pl-PL" sz="2800" b="1" dirty="0" err="1" smtClean="0"/>
              <a:t>pp</a:t>
            </a:r>
            <a:r>
              <a:rPr lang="pl-PL" sz="2800" b="1" dirty="0" smtClean="0"/>
              <a:t>)</a:t>
            </a:r>
            <a:r>
              <a:rPr lang="en-US" sz="2800" b="1" dirty="0" smtClean="0"/>
              <a:t> </a:t>
            </a:r>
            <a:endParaRPr lang="pl-PL" sz="2800" b="1" dirty="0" smtClean="0"/>
          </a:p>
          <a:p>
            <a:endParaRPr lang="pl-PL" sz="2800" dirty="0" smtClean="0"/>
          </a:p>
        </p:txBody>
      </p:sp>
      <p:graphicFrame>
        <p:nvGraphicFramePr>
          <p:cNvPr id="10" name="Wykres 9"/>
          <p:cNvGraphicFramePr/>
          <p:nvPr/>
        </p:nvGraphicFramePr>
        <p:xfrm>
          <a:off x="323528" y="1214422"/>
          <a:ext cx="8496944" cy="40005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Average</a:t>
            </a:r>
            <a:r>
              <a:rPr lang="pl-PL" sz="2800" b="1" dirty="0" smtClean="0"/>
              <a:t> </a:t>
            </a:r>
            <a:r>
              <a:rPr lang="pl-PL" sz="2800" b="1" dirty="0" err="1" smtClean="0"/>
              <a:t>annual</a:t>
            </a:r>
            <a:r>
              <a:rPr lang="pl-PL" sz="2800" b="1" dirty="0" smtClean="0"/>
              <a:t> </a:t>
            </a:r>
            <a:r>
              <a:rPr lang="en-US" sz="2800" b="1" dirty="0" smtClean="0"/>
              <a:t>TFP growth </a:t>
            </a:r>
            <a:r>
              <a:rPr lang="pl-PL" sz="2800" b="1" dirty="0" err="1" smtClean="0"/>
              <a:t>rate</a:t>
            </a:r>
            <a:r>
              <a:rPr lang="pl-PL" sz="2800" b="1" dirty="0" smtClean="0"/>
              <a:t> </a:t>
            </a:r>
            <a:r>
              <a:rPr lang="en-US" sz="2800" b="1" dirty="0" smtClean="0"/>
              <a:t>in the EU-6(7)</a:t>
            </a:r>
            <a:r>
              <a:rPr lang="pl-PL" sz="2800" b="1" dirty="0" smtClean="0"/>
              <a:t> </a:t>
            </a:r>
          </a:p>
          <a:p>
            <a:r>
              <a:rPr lang="pl-PL" sz="2800" b="1" dirty="0" err="1" smtClean="0"/>
              <a:t>(i</a:t>
            </a:r>
            <a:r>
              <a:rPr lang="pl-PL" sz="2800" b="1" dirty="0" smtClean="0"/>
              <a:t>n </a:t>
            </a:r>
            <a:r>
              <a:rPr lang="pl-PL" sz="2800" b="1" dirty="0" err="1" smtClean="0"/>
              <a:t>pp</a:t>
            </a:r>
            <a:r>
              <a:rPr lang="pl-PL" sz="2800" b="1" dirty="0" smtClean="0"/>
              <a:t>)</a:t>
            </a:r>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9" name="Wykres 8"/>
          <p:cNvGraphicFramePr/>
          <p:nvPr/>
        </p:nvGraphicFramePr>
        <p:xfrm>
          <a:off x="323528" y="1428736"/>
          <a:ext cx="8496944" cy="37862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523387" y="1119146"/>
            <a:ext cx="8229600" cy="4310118"/>
          </a:xfrm>
        </p:spPr>
        <p:txBody>
          <a:bodyPr>
            <a:noAutofit/>
          </a:bodyPr>
          <a:lstStyle/>
          <a:p>
            <a:pPr algn="l">
              <a:spcBef>
                <a:spcPts val="600"/>
              </a:spcBef>
              <a:buFont typeface="Arial" pitchFamily="34" charset="0"/>
              <a:buChar char="•"/>
            </a:pPr>
            <a:r>
              <a:rPr lang="pl-PL" sz="1800" dirty="0" smtClean="0">
                <a:solidFill>
                  <a:schemeClr val="tx1"/>
                </a:solidFill>
              </a:rPr>
              <a:t> The growth </a:t>
            </a:r>
            <a:r>
              <a:rPr lang="pl-PL" sz="1800" dirty="0" err="1" smtClean="0">
                <a:solidFill>
                  <a:schemeClr val="tx1"/>
                </a:solidFill>
              </a:rPr>
              <a:t>rate</a:t>
            </a:r>
            <a:r>
              <a:rPr lang="pl-PL" sz="1800" dirty="0" smtClean="0">
                <a:solidFill>
                  <a:schemeClr val="tx1"/>
                </a:solidFill>
              </a:rPr>
              <a:t> of TFP was </a:t>
            </a:r>
            <a:r>
              <a:rPr lang="pl-PL" sz="1800" dirty="0" err="1" smtClean="0">
                <a:solidFill>
                  <a:schemeClr val="tx1"/>
                </a:solidFill>
              </a:rPr>
              <a:t>significantly</a:t>
            </a:r>
            <a:r>
              <a:rPr lang="pl-PL" sz="1800" dirty="0" smtClean="0">
                <a:solidFill>
                  <a:schemeClr val="tx1"/>
                </a:solidFill>
              </a:rPr>
              <a:t> </a:t>
            </a:r>
            <a:r>
              <a:rPr lang="pl-PL" sz="1800" dirty="0" err="1" smtClean="0">
                <a:solidFill>
                  <a:schemeClr val="tx1"/>
                </a:solidFill>
              </a:rPr>
              <a:t>lower</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service </a:t>
            </a:r>
            <a:r>
              <a:rPr lang="pl-PL" sz="1800" dirty="0" err="1" smtClean="0">
                <a:solidFill>
                  <a:schemeClr val="tx1"/>
                </a:solidFill>
              </a:rPr>
              <a:t>sector</a:t>
            </a:r>
            <a:r>
              <a:rPr lang="pl-PL" sz="1800" dirty="0" smtClean="0">
                <a:solidFill>
                  <a:schemeClr val="tx1"/>
                </a:solidFill>
              </a:rPr>
              <a:t> </a:t>
            </a:r>
            <a:r>
              <a:rPr lang="pl-PL" sz="1800" dirty="0" err="1" smtClean="0">
                <a:solidFill>
                  <a:schemeClr val="tx1"/>
                </a:solidFill>
              </a:rPr>
              <a:t>than</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manufacturing </a:t>
            </a:r>
            <a:r>
              <a:rPr lang="pl-PL" sz="1800" dirty="0" err="1" smtClean="0">
                <a:solidFill>
                  <a:schemeClr val="tx1"/>
                </a:solidFill>
              </a:rPr>
              <a:t>sector</a:t>
            </a:r>
            <a:r>
              <a:rPr lang="pl-PL" sz="1800" dirty="0" smtClean="0">
                <a:solidFill>
                  <a:schemeClr val="tx1"/>
                </a:solidFill>
              </a:rPr>
              <a:t>, but </a:t>
            </a:r>
            <a:r>
              <a:rPr lang="pl-PL" sz="1800" dirty="0" err="1" smtClean="0">
                <a:solidFill>
                  <a:schemeClr val="tx1"/>
                </a:solidFill>
              </a:rPr>
              <a:t>while</a:t>
            </a:r>
            <a:r>
              <a:rPr lang="pl-PL" sz="1800" dirty="0" smtClean="0">
                <a:solidFill>
                  <a:schemeClr val="tx1"/>
                </a:solidFill>
              </a:rPr>
              <a:t> </a:t>
            </a:r>
            <a:r>
              <a:rPr lang="pl-PL" sz="1800" dirty="0" err="1" smtClean="0">
                <a:solidFill>
                  <a:schemeClr val="tx1"/>
                </a:solidFill>
              </a:rPr>
              <a:t>comparing</a:t>
            </a:r>
            <a:r>
              <a:rPr lang="pl-PL" sz="1800" dirty="0" smtClean="0">
                <a:solidFill>
                  <a:schemeClr val="tx1"/>
                </a:solidFill>
              </a:rPr>
              <a:t> </a:t>
            </a:r>
            <a:r>
              <a:rPr lang="pl-PL" sz="1800" dirty="0" err="1" smtClean="0">
                <a:solidFill>
                  <a:schemeClr val="tx1"/>
                </a:solidFill>
              </a:rPr>
              <a:t>with</a:t>
            </a:r>
            <a:r>
              <a:rPr lang="pl-PL" sz="1800" dirty="0" smtClean="0">
                <a:solidFill>
                  <a:schemeClr val="tx1"/>
                </a:solidFill>
              </a:rPr>
              <a:t> </a:t>
            </a:r>
            <a:r>
              <a:rPr lang="pl-PL" sz="1800" dirty="0" err="1" smtClean="0">
                <a:solidFill>
                  <a:schemeClr val="tx1"/>
                </a:solidFill>
              </a:rPr>
              <a:t>total</a:t>
            </a:r>
            <a:r>
              <a:rPr lang="pl-PL" sz="1800" dirty="0" smtClean="0">
                <a:solidFill>
                  <a:schemeClr val="tx1"/>
                </a:solidFill>
              </a:rPr>
              <a:t> </a:t>
            </a:r>
            <a:r>
              <a:rPr lang="pl-PL" sz="1800" dirty="0" err="1" smtClean="0">
                <a:solidFill>
                  <a:schemeClr val="tx1"/>
                </a:solidFill>
              </a:rPr>
              <a:t>economy</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a:t>
            </a:r>
            <a:r>
              <a:rPr lang="pl-PL" sz="1800" dirty="0" err="1" smtClean="0">
                <a:solidFill>
                  <a:schemeClr val="tx1"/>
                </a:solidFill>
              </a:rPr>
              <a:t>disparity</a:t>
            </a:r>
            <a:r>
              <a:rPr lang="pl-PL" sz="1800" dirty="0" smtClean="0">
                <a:solidFill>
                  <a:schemeClr val="tx1"/>
                </a:solidFill>
              </a:rPr>
              <a:t> was much less </a:t>
            </a:r>
            <a:r>
              <a:rPr lang="pl-PL" sz="1800" dirty="0" err="1" smtClean="0">
                <a:solidFill>
                  <a:schemeClr val="tx1"/>
                </a:solidFill>
              </a:rPr>
              <a:t>significant</a:t>
            </a:r>
            <a:r>
              <a:rPr lang="pl-PL" sz="1800" dirty="0" smtClean="0">
                <a:solidFill>
                  <a:schemeClr val="tx1"/>
                </a:solidFill>
              </a:rPr>
              <a:t> </a:t>
            </a:r>
            <a:r>
              <a:rPr lang="pl-PL" sz="1800" dirty="0" err="1" smtClean="0">
                <a:solidFill>
                  <a:schemeClr val="tx1"/>
                </a:solidFill>
              </a:rPr>
              <a:t>(i</a:t>
            </a:r>
            <a:r>
              <a:rPr lang="pl-PL" sz="1800" dirty="0" smtClean="0">
                <a:solidFill>
                  <a:schemeClr val="tx1"/>
                </a:solidFill>
              </a:rPr>
              <a:t>n </a:t>
            </a:r>
            <a:r>
              <a:rPr lang="pl-PL" sz="1800" dirty="0" err="1" smtClean="0">
                <a:solidFill>
                  <a:schemeClr val="tx1"/>
                </a:solidFill>
              </a:rPr>
              <a:t>the</a:t>
            </a:r>
            <a:r>
              <a:rPr lang="pl-PL" sz="1800" dirty="0" smtClean="0">
                <a:solidFill>
                  <a:schemeClr val="tx1"/>
                </a:solidFill>
              </a:rPr>
              <a:t> </a:t>
            </a:r>
            <a:r>
              <a:rPr lang="pl-PL" sz="1800" dirty="0" err="1" smtClean="0">
                <a:solidFill>
                  <a:schemeClr val="tx1"/>
                </a:solidFill>
              </a:rPr>
              <a:t>last</a:t>
            </a:r>
            <a:r>
              <a:rPr lang="pl-PL" sz="1800" dirty="0" smtClean="0">
                <a:solidFill>
                  <a:schemeClr val="tx1"/>
                </a:solidFill>
              </a:rPr>
              <a:t> period </a:t>
            </a:r>
            <a:r>
              <a:rPr lang="pl-PL" sz="1800" dirty="0" err="1" smtClean="0">
                <a:solidFill>
                  <a:schemeClr val="tx1"/>
                </a:solidFill>
              </a:rPr>
              <a:t>it</a:t>
            </a:r>
            <a:r>
              <a:rPr lang="pl-PL" sz="1800" dirty="0" smtClean="0">
                <a:solidFill>
                  <a:schemeClr val="tx1"/>
                </a:solidFill>
              </a:rPr>
              <a:t> was </a:t>
            </a:r>
            <a:r>
              <a:rPr lang="pl-PL" sz="1800" dirty="0" err="1" smtClean="0">
                <a:solidFill>
                  <a:schemeClr val="tx1"/>
                </a:solidFill>
              </a:rPr>
              <a:t>even</a:t>
            </a:r>
            <a:r>
              <a:rPr lang="pl-PL" sz="1800" dirty="0" smtClean="0">
                <a:solidFill>
                  <a:schemeClr val="tx1"/>
                </a:solidFill>
              </a:rPr>
              <a:t> </a:t>
            </a:r>
            <a:r>
              <a:rPr lang="pl-PL" sz="1800" dirty="0" err="1" smtClean="0">
                <a:solidFill>
                  <a:schemeClr val="tx1"/>
                </a:solidFill>
              </a:rPr>
              <a:t>higher</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services </a:t>
            </a:r>
            <a:r>
              <a:rPr lang="pl-PL" sz="1800" dirty="0" err="1" smtClean="0">
                <a:solidFill>
                  <a:schemeClr val="tx1"/>
                </a:solidFill>
              </a:rPr>
              <a:t>than</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total</a:t>
            </a:r>
            <a:r>
              <a:rPr lang="pl-PL" sz="1800" dirty="0" smtClean="0">
                <a:solidFill>
                  <a:schemeClr val="tx1"/>
                </a:solidFill>
              </a:rPr>
              <a:t> </a:t>
            </a:r>
            <a:r>
              <a:rPr lang="pl-PL" sz="1800" dirty="0" err="1" smtClean="0">
                <a:solidFill>
                  <a:schemeClr val="tx1"/>
                </a:solidFill>
              </a:rPr>
              <a:t>economy</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EU-12).</a:t>
            </a:r>
          </a:p>
          <a:p>
            <a:pPr algn="l">
              <a:spcBef>
                <a:spcPts val="600"/>
              </a:spcBef>
              <a:buFont typeface="Arial" pitchFamily="34" charset="0"/>
              <a:buChar char="•"/>
            </a:pPr>
            <a:r>
              <a:rPr lang="pl-PL" sz="1800" b="1" dirty="0" smtClean="0">
                <a:solidFill>
                  <a:schemeClr val="tx1"/>
                </a:solidFill>
              </a:rPr>
              <a:t> </a:t>
            </a:r>
            <a:r>
              <a:rPr lang="pl-PL" sz="1800" dirty="0" err="1" smtClean="0">
                <a:solidFill>
                  <a:schemeClr val="tx1"/>
                </a:solidFill>
              </a:rPr>
              <a:t>After</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a:t>
            </a:r>
            <a:r>
              <a:rPr lang="pl-PL" sz="1800" dirty="0" err="1" smtClean="0">
                <a:solidFill>
                  <a:schemeClr val="tx1"/>
                </a:solidFill>
              </a:rPr>
              <a:t>outbreak</a:t>
            </a:r>
            <a:r>
              <a:rPr lang="pl-PL" sz="1800" dirty="0" smtClean="0">
                <a:solidFill>
                  <a:schemeClr val="tx1"/>
                </a:solidFill>
              </a:rPr>
              <a:t> of </a:t>
            </a:r>
            <a:r>
              <a:rPr lang="pl-PL" sz="1800" dirty="0" err="1" smtClean="0">
                <a:solidFill>
                  <a:schemeClr val="tx1"/>
                </a:solidFill>
              </a:rPr>
              <a:t>the</a:t>
            </a:r>
            <a:r>
              <a:rPr lang="pl-PL" sz="1800" dirty="0" smtClean="0">
                <a:solidFill>
                  <a:schemeClr val="tx1"/>
                </a:solidFill>
              </a:rPr>
              <a:t> </a:t>
            </a:r>
            <a:r>
              <a:rPr lang="pl-PL" sz="1800" dirty="0" err="1" smtClean="0">
                <a:solidFill>
                  <a:schemeClr val="tx1"/>
                </a:solidFill>
              </a:rPr>
              <a:t>recent</a:t>
            </a:r>
            <a:r>
              <a:rPr lang="pl-PL" sz="1800" dirty="0" smtClean="0">
                <a:solidFill>
                  <a:schemeClr val="tx1"/>
                </a:solidFill>
              </a:rPr>
              <a:t> financial </a:t>
            </a:r>
            <a:r>
              <a:rPr lang="pl-PL" sz="1800" dirty="0" err="1" smtClean="0">
                <a:solidFill>
                  <a:schemeClr val="tx1"/>
                </a:solidFill>
              </a:rPr>
              <a:t>crisis</a:t>
            </a:r>
            <a:r>
              <a:rPr lang="pl-PL" sz="1800" dirty="0" smtClean="0">
                <a:solidFill>
                  <a:schemeClr val="tx1"/>
                </a:solidFill>
              </a:rPr>
              <a:t>, TFP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service </a:t>
            </a:r>
            <a:r>
              <a:rPr lang="pl-PL" sz="1800" dirty="0" err="1" smtClean="0">
                <a:solidFill>
                  <a:schemeClr val="tx1"/>
                </a:solidFill>
              </a:rPr>
              <a:t>sector</a:t>
            </a:r>
            <a:r>
              <a:rPr lang="pl-PL" sz="1800" dirty="0" smtClean="0">
                <a:solidFill>
                  <a:schemeClr val="tx1"/>
                </a:solidFill>
              </a:rPr>
              <a:t> </a:t>
            </a:r>
            <a:r>
              <a:rPr lang="pl-PL" sz="1800" dirty="0" err="1" smtClean="0">
                <a:solidFill>
                  <a:schemeClr val="tx1"/>
                </a:solidFill>
              </a:rPr>
              <a:t>declined</a:t>
            </a:r>
            <a:r>
              <a:rPr lang="pl-PL" sz="1800" dirty="0" smtClean="0">
                <a:solidFill>
                  <a:schemeClr val="tx1"/>
                </a:solidFill>
              </a:rPr>
              <a:t>. In manufacturing </a:t>
            </a:r>
            <a:r>
              <a:rPr lang="pl-PL" sz="1800" dirty="0" err="1" smtClean="0">
                <a:solidFill>
                  <a:schemeClr val="tx1"/>
                </a:solidFill>
              </a:rPr>
              <a:t>it</a:t>
            </a:r>
            <a:r>
              <a:rPr lang="pl-PL" sz="1800" dirty="0" smtClean="0">
                <a:solidFill>
                  <a:schemeClr val="tx1"/>
                </a:solidFill>
              </a:rPr>
              <a:t> was </a:t>
            </a:r>
            <a:r>
              <a:rPr lang="pl-PL" sz="1800" dirty="0" err="1" smtClean="0">
                <a:solidFill>
                  <a:schemeClr val="tx1"/>
                </a:solidFill>
              </a:rPr>
              <a:t>still</a:t>
            </a:r>
            <a:r>
              <a:rPr lang="pl-PL" sz="1800" dirty="0" smtClean="0">
                <a:solidFill>
                  <a:schemeClr val="tx1"/>
                </a:solidFill>
              </a:rPr>
              <a:t> on </a:t>
            </a:r>
            <a:r>
              <a:rPr lang="pl-PL" sz="1800" dirty="0" err="1" smtClean="0">
                <a:solidFill>
                  <a:schemeClr val="tx1"/>
                </a:solidFill>
              </a:rPr>
              <a:t>increase</a:t>
            </a:r>
            <a:r>
              <a:rPr lang="pl-PL" sz="1800" dirty="0" smtClean="0">
                <a:solidFill>
                  <a:schemeClr val="tx1"/>
                </a:solidFill>
              </a:rPr>
              <a:t>. </a:t>
            </a:r>
          </a:p>
          <a:p>
            <a:pPr algn="l">
              <a:spcBef>
                <a:spcPts val="600"/>
              </a:spcBef>
              <a:buFont typeface="Arial" pitchFamily="34" charset="0"/>
              <a:buChar char="•"/>
            </a:pPr>
            <a:r>
              <a:rPr lang="pl-PL" sz="1800" dirty="0" smtClean="0">
                <a:solidFill>
                  <a:schemeClr val="tx1"/>
                </a:solidFill>
              </a:rPr>
              <a:t> The growth </a:t>
            </a:r>
            <a:r>
              <a:rPr lang="pl-PL" sz="1800" dirty="0" err="1" smtClean="0">
                <a:solidFill>
                  <a:schemeClr val="tx1"/>
                </a:solidFill>
              </a:rPr>
              <a:t>rate</a:t>
            </a:r>
            <a:r>
              <a:rPr lang="pl-PL" sz="1800" dirty="0" smtClean="0">
                <a:solidFill>
                  <a:schemeClr val="tx1"/>
                </a:solidFill>
              </a:rPr>
              <a:t> of TFP was </a:t>
            </a:r>
            <a:r>
              <a:rPr lang="pl-PL" sz="1800" dirty="0" err="1" smtClean="0">
                <a:solidFill>
                  <a:schemeClr val="tx1"/>
                </a:solidFill>
              </a:rPr>
              <a:t>usually</a:t>
            </a:r>
            <a:r>
              <a:rPr lang="pl-PL" sz="1800" dirty="0" smtClean="0">
                <a:solidFill>
                  <a:schemeClr val="tx1"/>
                </a:solidFill>
              </a:rPr>
              <a:t> </a:t>
            </a:r>
            <a:r>
              <a:rPr lang="pl-PL" sz="1800" dirty="0" err="1" smtClean="0">
                <a:solidFill>
                  <a:schemeClr val="tx1"/>
                </a:solidFill>
              </a:rPr>
              <a:t>higher</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market services </a:t>
            </a:r>
            <a:r>
              <a:rPr lang="pl-PL" sz="1800" dirty="0" err="1" smtClean="0">
                <a:solidFill>
                  <a:schemeClr val="tx1"/>
                </a:solidFill>
              </a:rPr>
              <a:t>than</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total</a:t>
            </a:r>
            <a:r>
              <a:rPr lang="pl-PL" sz="1800" dirty="0" smtClean="0">
                <a:solidFill>
                  <a:schemeClr val="tx1"/>
                </a:solidFill>
              </a:rPr>
              <a:t> services, and </a:t>
            </a:r>
            <a:r>
              <a:rPr lang="pl-PL" sz="1800" dirty="0" err="1" smtClean="0">
                <a:solidFill>
                  <a:schemeClr val="tx1"/>
                </a:solidFill>
              </a:rPr>
              <a:t>it</a:t>
            </a:r>
            <a:r>
              <a:rPr lang="pl-PL" sz="1800" dirty="0" smtClean="0">
                <a:solidFill>
                  <a:schemeClr val="tx1"/>
                </a:solidFill>
              </a:rPr>
              <a:t> was </a:t>
            </a:r>
            <a:r>
              <a:rPr lang="pl-PL" sz="1800" dirty="0" err="1" smtClean="0">
                <a:solidFill>
                  <a:schemeClr val="tx1"/>
                </a:solidFill>
              </a:rPr>
              <a:t>the</a:t>
            </a:r>
            <a:r>
              <a:rPr lang="pl-PL" sz="1800" dirty="0" smtClean="0">
                <a:solidFill>
                  <a:schemeClr val="tx1"/>
                </a:solidFill>
              </a:rPr>
              <a:t> </a:t>
            </a:r>
            <a:r>
              <a:rPr lang="pl-PL" sz="1800" dirty="0" err="1" smtClean="0">
                <a:solidFill>
                  <a:schemeClr val="tx1"/>
                </a:solidFill>
              </a:rPr>
              <a:t>highest</a:t>
            </a:r>
            <a:r>
              <a:rPr lang="pl-PL" sz="1800" dirty="0" smtClean="0">
                <a:solidFill>
                  <a:schemeClr val="tx1"/>
                </a:solidFill>
              </a:rPr>
              <a:t> </a:t>
            </a:r>
            <a:r>
              <a:rPr lang="pl-PL" sz="1800" dirty="0" err="1" smtClean="0">
                <a:solidFill>
                  <a:schemeClr val="tx1"/>
                </a:solidFill>
              </a:rPr>
              <a:t>with</a:t>
            </a:r>
            <a:r>
              <a:rPr lang="pl-PL" sz="1800" dirty="0" smtClean="0">
                <a:solidFill>
                  <a:schemeClr val="tx1"/>
                </a:solidFill>
              </a:rPr>
              <a:t> </a:t>
            </a:r>
            <a:r>
              <a:rPr lang="pl-PL" sz="1800" dirty="0" err="1" smtClean="0">
                <a:solidFill>
                  <a:schemeClr val="tx1"/>
                </a:solidFill>
              </a:rPr>
              <a:t>respect</a:t>
            </a:r>
            <a:r>
              <a:rPr lang="pl-PL" sz="1800" dirty="0" smtClean="0">
                <a:solidFill>
                  <a:schemeClr val="tx1"/>
                </a:solidFill>
              </a:rPr>
              <a:t> to KIBS (</a:t>
            </a:r>
            <a:r>
              <a:rPr lang="pl-PL" sz="1800" dirty="0" err="1" smtClean="0">
                <a:solidFill>
                  <a:schemeClr val="tx1"/>
                </a:solidFill>
              </a:rPr>
              <a:t>mainly</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EU-6/7). The same </a:t>
            </a:r>
            <a:r>
              <a:rPr lang="pl-PL" sz="1800" dirty="0" err="1" smtClean="0">
                <a:solidFill>
                  <a:schemeClr val="tx1"/>
                </a:solidFill>
              </a:rPr>
              <a:t>tendency</a:t>
            </a:r>
            <a:r>
              <a:rPr lang="pl-PL" sz="1800" dirty="0" smtClean="0">
                <a:solidFill>
                  <a:schemeClr val="tx1"/>
                </a:solidFill>
              </a:rPr>
              <a:t> </a:t>
            </a:r>
            <a:r>
              <a:rPr lang="pl-PL" sz="1800" dirty="0" err="1" smtClean="0">
                <a:solidFill>
                  <a:schemeClr val="tx1"/>
                </a:solidFill>
              </a:rPr>
              <a:t>is</a:t>
            </a:r>
            <a:r>
              <a:rPr lang="pl-PL" sz="1800" dirty="0" smtClean="0">
                <a:solidFill>
                  <a:schemeClr val="tx1"/>
                </a:solidFill>
              </a:rPr>
              <a:t> </a:t>
            </a:r>
            <a:r>
              <a:rPr lang="pl-PL" sz="1800" dirty="0" err="1" smtClean="0">
                <a:solidFill>
                  <a:schemeClr val="tx1"/>
                </a:solidFill>
              </a:rPr>
              <a:t>visible</a:t>
            </a:r>
            <a:r>
              <a:rPr lang="pl-PL" sz="1800" dirty="0" smtClean="0">
                <a:solidFill>
                  <a:schemeClr val="tx1"/>
                </a:solidFill>
              </a:rPr>
              <a:t> </a:t>
            </a:r>
            <a:r>
              <a:rPr lang="pl-PL" sz="1800" dirty="0" err="1" smtClean="0">
                <a:solidFill>
                  <a:schemeClr val="tx1"/>
                </a:solidFill>
              </a:rPr>
              <a:t>during</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period of </a:t>
            </a:r>
            <a:r>
              <a:rPr lang="pl-PL" sz="1800" dirty="0" err="1" smtClean="0">
                <a:solidFill>
                  <a:schemeClr val="tx1"/>
                </a:solidFill>
              </a:rPr>
              <a:t>decline</a:t>
            </a:r>
            <a:r>
              <a:rPr lang="pl-PL" sz="1800" dirty="0" smtClean="0">
                <a:solidFill>
                  <a:schemeClr val="tx1"/>
                </a:solidFill>
              </a:rPr>
              <a:t>. </a:t>
            </a:r>
          </a:p>
          <a:p>
            <a:pPr algn="l">
              <a:spcBef>
                <a:spcPts val="600"/>
              </a:spcBef>
              <a:buFont typeface="Arial" pitchFamily="34" charset="0"/>
              <a:buChar char="•"/>
            </a:pPr>
            <a:r>
              <a:rPr lang="pl-PL" sz="1800" dirty="0" smtClean="0">
                <a:solidFill>
                  <a:schemeClr val="tx1"/>
                </a:solidFill>
              </a:rPr>
              <a:t> TFP growth was </a:t>
            </a:r>
            <a:r>
              <a:rPr lang="pl-PL" sz="1800" dirty="0" err="1" smtClean="0">
                <a:solidFill>
                  <a:schemeClr val="tx1"/>
                </a:solidFill>
              </a:rPr>
              <a:t>generally</a:t>
            </a:r>
            <a:r>
              <a:rPr lang="pl-PL" sz="1800" dirty="0" smtClean="0">
                <a:solidFill>
                  <a:schemeClr val="tx1"/>
                </a:solidFill>
              </a:rPr>
              <a:t> </a:t>
            </a:r>
            <a:r>
              <a:rPr lang="pl-PL" sz="1800" dirty="0" err="1" smtClean="0">
                <a:solidFill>
                  <a:schemeClr val="tx1"/>
                </a:solidFill>
              </a:rPr>
              <a:t>higher</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EU-6/7 </a:t>
            </a:r>
            <a:r>
              <a:rPr lang="pl-PL" sz="1800" dirty="0" err="1" smtClean="0">
                <a:solidFill>
                  <a:schemeClr val="tx1"/>
                </a:solidFill>
              </a:rPr>
              <a:t>than</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EU-12.</a:t>
            </a:r>
          </a:p>
          <a:p>
            <a:pPr algn="l">
              <a:spcBef>
                <a:spcPts val="600"/>
              </a:spcBef>
              <a:buFont typeface="Arial" pitchFamily="34" charset="0"/>
              <a:buChar char="•"/>
            </a:pPr>
            <a:r>
              <a:rPr lang="pl-PL" sz="1800" dirty="0" smtClean="0">
                <a:solidFill>
                  <a:schemeClr val="tx1"/>
                </a:solidFill>
              </a:rPr>
              <a:t> </a:t>
            </a:r>
            <a:r>
              <a:rPr lang="pl-PL" sz="1800" dirty="0" err="1" smtClean="0">
                <a:solidFill>
                  <a:schemeClr val="tx1"/>
                </a:solidFill>
              </a:rPr>
              <a:t>Information</a:t>
            </a:r>
            <a:r>
              <a:rPr lang="pl-PL" sz="1800" dirty="0" smtClean="0">
                <a:solidFill>
                  <a:schemeClr val="tx1"/>
                </a:solidFill>
              </a:rPr>
              <a:t> and </a:t>
            </a:r>
            <a:r>
              <a:rPr lang="pl-PL" sz="1800" dirty="0" err="1" smtClean="0">
                <a:solidFill>
                  <a:schemeClr val="tx1"/>
                </a:solidFill>
              </a:rPr>
              <a:t>communication</a:t>
            </a:r>
            <a:r>
              <a:rPr lang="pl-PL" sz="1800" dirty="0" smtClean="0">
                <a:solidFill>
                  <a:schemeClr val="tx1"/>
                </a:solidFill>
              </a:rPr>
              <a:t> </a:t>
            </a:r>
            <a:r>
              <a:rPr lang="pl-PL" sz="1800" dirty="0" err="1" smtClean="0">
                <a:solidFill>
                  <a:schemeClr val="tx1"/>
                </a:solidFill>
              </a:rPr>
              <a:t>is</a:t>
            </a:r>
            <a:r>
              <a:rPr lang="pl-PL" sz="1800" dirty="0" smtClean="0">
                <a:solidFill>
                  <a:schemeClr val="tx1"/>
                </a:solidFill>
              </a:rPr>
              <a:t> </a:t>
            </a:r>
            <a:r>
              <a:rPr lang="pl-PL" sz="1800" dirty="0" err="1" smtClean="0">
                <a:solidFill>
                  <a:schemeClr val="tx1"/>
                </a:solidFill>
              </a:rPr>
              <a:t>the</a:t>
            </a:r>
            <a:r>
              <a:rPr lang="pl-PL" sz="1800" dirty="0" smtClean="0">
                <a:solidFill>
                  <a:schemeClr val="tx1"/>
                </a:solidFill>
              </a:rPr>
              <a:t> </a:t>
            </a:r>
            <a:r>
              <a:rPr lang="pl-PL" sz="1800" dirty="0" err="1" smtClean="0">
                <a:solidFill>
                  <a:schemeClr val="tx1"/>
                </a:solidFill>
              </a:rPr>
              <a:t>only</a:t>
            </a:r>
            <a:r>
              <a:rPr lang="pl-PL" sz="1800" dirty="0" smtClean="0">
                <a:solidFill>
                  <a:schemeClr val="tx1"/>
                </a:solidFill>
              </a:rPr>
              <a:t> </a:t>
            </a:r>
            <a:r>
              <a:rPr lang="pl-PL" sz="1800" dirty="0" err="1" smtClean="0">
                <a:solidFill>
                  <a:schemeClr val="tx1"/>
                </a:solidFill>
              </a:rPr>
              <a:t>category</a:t>
            </a:r>
            <a:r>
              <a:rPr lang="pl-PL" sz="1800" dirty="0" smtClean="0">
                <a:solidFill>
                  <a:schemeClr val="tx1"/>
                </a:solidFill>
              </a:rPr>
              <a:t> </a:t>
            </a:r>
            <a:r>
              <a:rPr lang="pl-PL" sz="1800" dirty="0" err="1" smtClean="0">
                <a:solidFill>
                  <a:schemeClr val="tx1"/>
                </a:solidFill>
              </a:rPr>
              <a:t>where</a:t>
            </a:r>
            <a:r>
              <a:rPr lang="pl-PL" sz="1800" dirty="0" smtClean="0">
                <a:solidFill>
                  <a:schemeClr val="tx1"/>
                </a:solidFill>
              </a:rPr>
              <a:t> TFP </a:t>
            </a:r>
            <a:r>
              <a:rPr lang="pl-PL" sz="1800" dirty="0" err="1" smtClean="0">
                <a:solidFill>
                  <a:schemeClr val="tx1"/>
                </a:solidFill>
              </a:rPr>
              <a:t>increased</a:t>
            </a:r>
            <a:r>
              <a:rPr lang="pl-PL" sz="1800" dirty="0" smtClean="0">
                <a:solidFill>
                  <a:schemeClr val="tx1"/>
                </a:solidFill>
              </a:rPr>
              <a:t> for </a:t>
            </a:r>
            <a:r>
              <a:rPr lang="pl-PL" sz="1800" dirty="0" err="1" smtClean="0">
                <a:solidFill>
                  <a:schemeClr val="tx1"/>
                </a:solidFill>
              </a:rPr>
              <a:t>all</a:t>
            </a:r>
            <a:r>
              <a:rPr lang="pl-PL" sz="1800" dirty="0" smtClean="0">
                <a:solidFill>
                  <a:schemeClr val="tx1"/>
                </a:solidFill>
              </a:rPr>
              <a:t> </a:t>
            </a:r>
            <a:r>
              <a:rPr lang="pl-PL" sz="1800" dirty="0" err="1" smtClean="0">
                <a:solidFill>
                  <a:schemeClr val="tx1"/>
                </a:solidFill>
              </a:rPr>
              <a:t>three</a:t>
            </a:r>
            <a:r>
              <a:rPr lang="pl-PL" sz="1800" dirty="0" smtClean="0">
                <a:solidFill>
                  <a:schemeClr val="tx1"/>
                </a:solidFill>
              </a:rPr>
              <a:t> </a:t>
            </a:r>
            <a:r>
              <a:rPr lang="pl-PL" sz="1800" dirty="0" err="1" smtClean="0">
                <a:solidFill>
                  <a:schemeClr val="tx1"/>
                </a:solidFill>
              </a:rPr>
              <a:t>periods</a:t>
            </a:r>
            <a:r>
              <a:rPr lang="pl-PL" sz="1800" dirty="0" smtClean="0">
                <a:solidFill>
                  <a:schemeClr val="tx1"/>
                </a:solidFill>
              </a:rPr>
              <a:t> </a:t>
            </a:r>
            <a:r>
              <a:rPr lang="pl-PL" sz="1800" dirty="0" err="1" smtClean="0">
                <a:solidFill>
                  <a:schemeClr val="tx1"/>
                </a:solidFill>
              </a:rPr>
              <a:t>in</a:t>
            </a:r>
            <a:r>
              <a:rPr lang="pl-PL" sz="1800" dirty="0" smtClean="0">
                <a:solidFill>
                  <a:schemeClr val="tx1"/>
                </a:solidFill>
              </a:rPr>
              <a:t> </a:t>
            </a:r>
            <a:r>
              <a:rPr lang="pl-PL" sz="1800" dirty="0" err="1" smtClean="0">
                <a:solidFill>
                  <a:schemeClr val="tx1"/>
                </a:solidFill>
              </a:rPr>
              <a:t>both</a:t>
            </a:r>
            <a:r>
              <a:rPr lang="pl-PL" sz="1800" dirty="0" smtClean="0">
                <a:solidFill>
                  <a:schemeClr val="tx1"/>
                </a:solidFill>
              </a:rPr>
              <a:t> </a:t>
            </a:r>
            <a:r>
              <a:rPr lang="pl-PL" sz="1800" dirty="0" err="1" smtClean="0">
                <a:solidFill>
                  <a:schemeClr val="tx1"/>
                </a:solidFill>
              </a:rPr>
              <a:t>groups</a:t>
            </a:r>
            <a:r>
              <a:rPr lang="pl-PL" sz="1800" dirty="0" smtClean="0">
                <a:solidFill>
                  <a:schemeClr val="tx1"/>
                </a:solidFill>
              </a:rPr>
              <a:t>. </a:t>
            </a:r>
            <a:endParaRPr lang="pl-PL" sz="2000" dirty="0" smtClean="0">
              <a:solidFill>
                <a:schemeClr val="tx1"/>
              </a:solidFill>
            </a:endParaRP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523387" y="227123"/>
            <a:ext cx="8229600" cy="9158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Conclusions</a:t>
            </a:r>
            <a:endParaRPr lang="pl-PL" sz="3200" dirty="0" smtClean="0"/>
          </a:p>
        </p:txBody>
      </p:sp>
    </p:spTree>
    <p:extLst>
      <p:ext uri="{BB962C8B-B14F-4D97-AF65-F5344CB8AC3E}">
        <p14:creationId xmlns="" xmlns:p14="http://schemas.microsoft.com/office/powerpoint/2010/main" val="267019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909804" y="857232"/>
            <a:ext cx="7262596" cy="4357718"/>
          </a:xfrm>
        </p:spPr>
        <p:txBody>
          <a:bodyPr>
            <a:noAutofit/>
          </a:bodyPr>
          <a:lstStyle/>
          <a:p>
            <a:pPr algn="l">
              <a:spcBef>
                <a:spcPts val="0"/>
              </a:spcBef>
            </a:pPr>
            <a:r>
              <a:rPr lang="pl-PL" sz="2400" dirty="0" err="1" smtClean="0">
                <a:solidFill>
                  <a:schemeClr val="tx1"/>
                </a:solidFill>
              </a:rPr>
              <a:t>Aim</a:t>
            </a:r>
            <a:r>
              <a:rPr lang="pl-PL" sz="2400" dirty="0" smtClean="0">
                <a:solidFill>
                  <a:schemeClr val="tx1"/>
                </a:solidFill>
              </a:rPr>
              <a:t>: </a:t>
            </a:r>
          </a:p>
          <a:p>
            <a:pPr algn="l">
              <a:spcBef>
                <a:spcPts val="0"/>
              </a:spcBef>
            </a:pPr>
            <a:r>
              <a:rPr lang="pl-PL" sz="2400" dirty="0">
                <a:solidFill>
                  <a:schemeClr val="tx1"/>
                </a:solidFill>
              </a:rPr>
              <a:t>	</a:t>
            </a:r>
            <a:r>
              <a:rPr lang="pl-PL" sz="2400" dirty="0" smtClean="0">
                <a:solidFill>
                  <a:schemeClr val="tx1"/>
                </a:solidFill>
              </a:rPr>
              <a:t>To</a:t>
            </a:r>
            <a:r>
              <a:rPr lang="en-US" sz="2400" dirty="0" smtClean="0">
                <a:solidFill>
                  <a:schemeClr val="tx1"/>
                </a:solidFill>
              </a:rPr>
              <a:t> examine TFP growth in the service sector in </a:t>
            </a:r>
            <a:r>
              <a:rPr lang="pl-PL" sz="2400" dirty="0" smtClean="0">
                <a:solidFill>
                  <a:schemeClr val="tx1"/>
                </a:solidFill>
              </a:rPr>
              <a:t>	</a:t>
            </a:r>
            <a:r>
              <a:rPr lang="en-US" sz="2400" dirty="0" smtClean="0">
                <a:solidFill>
                  <a:schemeClr val="tx1"/>
                </a:solidFill>
              </a:rPr>
              <a:t>comparison with total economy, agriculture and </a:t>
            </a:r>
            <a:r>
              <a:rPr lang="pl-PL" sz="2400" dirty="0" smtClean="0">
                <a:solidFill>
                  <a:schemeClr val="tx1"/>
                </a:solidFill>
              </a:rPr>
              <a:t>	</a:t>
            </a:r>
            <a:r>
              <a:rPr lang="en-US" sz="2400" dirty="0" smtClean="0">
                <a:solidFill>
                  <a:schemeClr val="tx1"/>
                </a:solidFill>
              </a:rPr>
              <a:t>industry (including the manufacturing sector), as </a:t>
            </a:r>
            <a:r>
              <a:rPr lang="pl-PL" sz="2400" dirty="0" smtClean="0">
                <a:solidFill>
                  <a:schemeClr val="tx1"/>
                </a:solidFill>
              </a:rPr>
              <a:t>	</a:t>
            </a:r>
            <a:r>
              <a:rPr lang="en-US" sz="2400" dirty="0" smtClean="0">
                <a:solidFill>
                  <a:schemeClr val="tx1"/>
                </a:solidFill>
              </a:rPr>
              <a:t>well as within the service sector </a:t>
            </a:r>
            <a:endParaRPr lang="pl-PL" sz="2400" dirty="0" smtClean="0">
              <a:solidFill>
                <a:schemeClr val="tx1"/>
              </a:solidFill>
            </a:endParaRPr>
          </a:p>
          <a:p>
            <a:pPr algn="l">
              <a:spcBef>
                <a:spcPts val="0"/>
              </a:spcBef>
            </a:pPr>
            <a:r>
              <a:rPr lang="pl-PL" sz="2400" dirty="0" err="1" smtClean="0">
                <a:solidFill>
                  <a:schemeClr val="tx1"/>
                </a:solidFill>
              </a:rPr>
              <a:t>Method</a:t>
            </a:r>
            <a:r>
              <a:rPr lang="pl-PL" sz="2400" dirty="0" smtClean="0">
                <a:solidFill>
                  <a:schemeClr val="tx1"/>
                </a:solidFill>
              </a:rPr>
              <a:t>: </a:t>
            </a:r>
          </a:p>
          <a:p>
            <a:pPr algn="l">
              <a:spcBef>
                <a:spcPts val="0"/>
              </a:spcBef>
            </a:pPr>
            <a:r>
              <a:rPr lang="pl-PL" sz="2400" dirty="0">
                <a:solidFill>
                  <a:schemeClr val="tx1"/>
                </a:solidFill>
              </a:rPr>
              <a:t>	</a:t>
            </a:r>
            <a:r>
              <a:rPr lang="pl-PL" sz="2400" dirty="0" smtClean="0">
                <a:solidFill>
                  <a:schemeClr val="tx1"/>
                </a:solidFill>
              </a:rPr>
              <a:t>T</a:t>
            </a:r>
            <a:r>
              <a:rPr lang="en-US" sz="2400" dirty="0" smtClean="0">
                <a:solidFill>
                  <a:schemeClr val="tx1"/>
                </a:solidFill>
              </a:rPr>
              <a:t>he decomposition of output volume growth </a:t>
            </a:r>
            <a:r>
              <a:rPr lang="pl-PL" sz="2400" dirty="0" smtClean="0">
                <a:solidFill>
                  <a:schemeClr val="tx1"/>
                </a:solidFill>
              </a:rPr>
              <a:t>	(</a:t>
            </a:r>
            <a:r>
              <a:rPr lang="en-US" sz="2400" dirty="0" smtClean="0">
                <a:solidFill>
                  <a:schemeClr val="tx1"/>
                </a:solidFill>
              </a:rPr>
              <a:t>Jorgenson and </a:t>
            </a:r>
            <a:r>
              <a:rPr lang="en-US" sz="2400" dirty="0" err="1" smtClean="0">
                <a:solidFill>
                  <a:schemeClr val="tx1"/>
                </a:solidFill>
              </a:rPr>
              <a:t>Griliches</a:t>
            </a:r>
            <a:r>
              <a:rPr lang="pl-PL" sz="2400" dirty="0" smtClean="0">
                <a:solidFill>
                  <a:schemeClr val="tx1"/>
                </a:solidFill>
              </a:rPr>
              <a:t>, </a:t>
            </a:r>
            <a:r>
              <a:rPr lang="en-US" sz="2400" dirty="0" smtClean="0">
                <a:solidFill>
                  <a:schemeClr val="tx1"/>
                </a:solidFill>
              </a:rPr>
              <a:t>1967</a:t>
            </a:r>
            <a:r>
              <a:rPr lang="pl-PL" sz="2400" dirty="0" smtClean="0">
                <a:solidFill>
                  <a:schemeClr val="tx1"/>
                </a:solidFill>
              </a:rPr>
              <a:t>; </a:t>
            </a:r>
            <a:r>
              <a:rPr lang="pl-PL" sz="2400" dirty="0" err="1" smtClean="0">
                <a:solidFill>
                  <a:schemeClr val="tx1"/>
                </a:solidFill>
              </a:rPr>
              <a:t>Jorgenson</a:t>
            </a:r>
            <a:r>
              <a:rPr lang="pl-PL" sz="2400" dirty="0" smtClean="0">
                <a:solidFill>
                  <a:schemeClr val="tx1"/>
                </a:solidFill>
              </a:rPr>
              <a:t> et al., 	1987)</a:t>
            </a:r>
          </a:p>
          <a:p>
            <a:pPr algn="l">
              <a:spcBef>
                <a:spcPts val="0"/>
              </a:spcBef>
            </a:pPr>
            <a:r>
              <a:rPr lang="pl-PL" sz="2400" dirty="0" smtClean="0">
                <a:solidFill>
                  <a:schemeClr val="tx1"/>
                </a:solidFill>
              </a:rPr>
              <a:t>Data: </a:t>
            </a:r>
          </a:p>
          <a:p>
            <a:pPr algn="l">
              <a:spcBef>
                <a:spcPts val="0"/>
              </a:spcBef>
            </a:pPr>
            <a:r>
              <a:rPr lang="pl-PL" sz="2400" dirty="0">
                <a:solidFill>
                  <a:schemeClr val="tx1"/>
                </a:solidFill>
              </a:rPr>
              <a:t>	</a:t>
            </a:r>
            <a:r>
              <a:rPr lang="pl-PL" sz="2400" dirty="0" smtClean="0">
                <a:solidFill>
                  <a:schemeClr val="tx1"/>
                </a:solidFill>
              </a:rPr>
              <a:t>EU KLEMS </a:t>
            </a:r>
            <a:r>
              <a:rPr lang="pl-PL" sz="2400" dirty="0" err="1" smtClean="0">
                <a:solidFill>
                  <a:schemeClr val="tx1"/>
                </a:solidFill>
              </a:rPr>
              <a:t>Release</a:t>
            </a:r>
            <a:r>
              <a:rPr lang="pl-PL" sz="2400" dirty="0" smtClean="0">
                <a:solidFill>
                  <a:schemeClr val="tx1"/>
                </a:solidFill>
              </a:rPr>
              <a:t> 2017</a:t>
            </a:r>
            <a:endParaRPr lang="pl-PL" sz="2400" dirty="0">
              <a:solidFill>
                <a:schemeClr val="tx1"/>
              </a:solidFill>
            </a:endParaRPr>
          </a:p>
          <a:p>
            <a:endParaRPr lang="pl-PL" sz="2000" dirty="0"/>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a:p>
        </p:txBody>
      </p:sp>
    </p:spTree>
    <p:extLst>
      <p:ext uri="{BB962C8B-B14F-4D97-AF65-F5344CB8AC3E}">
        <p14:creationId xmlns="" xmlns:p14="http://schemas.microsoft.com/office/powerpoint/2010/main" val="389175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909804" y="785794"/>
            <a:ext cx="7262596" cy="4429156"/>
          </a:xfrm>
        </p:spPr>
        <p:txBody>
          <a:bodyPr>
            <a:noAutofit/>
          </a:bodyPr>
          <a:lstStyle/>
          <a:p>
            <a:pPr algn="l">
              <a:spcBef>
                <a:spcPts val="0"/>
              </a:spcBef>
            </a:pPr>
            <a:r>
              <a:rPr lang="pl-PL" sz="2400" dirty="0" err="1" smtClean="0">
                <a:solidFill>
                  <a:schemeClr val="tx1"/>
                </a:solidFill>
              </a:rPr>
              <a:t>Covered</a:t>
            </a:r>
            <a:r>
              <a:rPr lang="pl-PL" sz="2400" dirty="0" smtClean="0">
                <a:solidFill>
                  <a:schemeClr val="tx1"/>
                </a:solidFill>
              </a:rPr>
              <a:t> period: </a:t>
            </a:r>
          </a:p>
          <a:p>
            <a:pPr algn="l">
              <a:spcBef>
                <a:spcPts val="0"/>
              </a:spcBef>
            </a:pPr>
            <a:r>
              <a:rPr lang="pl-PL" sz="2400" dirty="0">
                <a:solidFill>
                  <a:schemeClr val="tx1"/>
                </a:solidFill>
              </a:rPr>
              <a:t>	</a:t>
            </a:r>
            <a:r>
              <a:rPr lang="pl-PL" sz="2400" dirty="0" smtClean="0">
                <a:solidFill>
                  <a:schemeClr val="tx1"/>
                </a:solidFill>
              </a:rPr>
              <a:t>1995-2015 </a:t>
            </a:r>
            <a:r>
              <a:rPr lang="pl-PL" sz="2400" dirty="0" err="1" smtClean="0">
                <a:solidFill>
                  <a:schemeClr val="tx1"/>
                </a:solidFill>
              </a:rPr>
              <a:t>(i</a:t>
            </a:r>
            <a:r>
              <a:rPr lang="pl-PL" sz="2400" dirty="0" smtClean="0">
                <a:solidFill>
                  <a:schemeClr val="tx1"/>
                </a:solidFill>
              </a:rPr>
              <a:t>n </a:t>
            </a:r>
            <a:r>
              <a:rPr lang="pl-PL" sz="2400" dirty="0" err="1" smtClean="0">
                <a:solidFill>
                  <a:schemeClr val="tx1"/>
                </a:solidFill>
              </a:rPr>
              <a:t>the</a:t>
            </a:r>
            <a:r>
              <a:rPr lang="pl-PL" sz="2400" dirty="0" smtClean="0">
                <a:solidFill>
                  <a:schemeClr val="tx1"/>
                </a:solidFill>
              </a:rPr>
              <a:t> </a:t>
            </a:r>
            <a:r>
              <a:rPr lang="pl-PL" sz="2400" dirty="0" err="1" smtClean="0">
                <a:solidFill>
                  <a:schemeClr val="tx1"/>
                </a:solidFill>
              </a:rPr>
              <a:t>case</a:t>
            </a:r>
            <a:r>
              <a:rPr lang="pl-PL" sz="2400" dirty="0" smtClean="0">
                <a:solidFill>
                  <a:schemeClr val="tx1"/>
                </a:solidFill>
              </a:rPr>
              <a:t> of </a:t>
            </a:r>
            <a:r>
              <a:rPr lang="pl-PL" sz="2400" dirty="0" err="1" smtClean="0">
                <a:solidFill>
                  <a:schemeClr val="tx1"/>
                </a:solidFill>
              </a:rPr>
              <a:t>some</a:t>
            </a:r>
            <a:r>
              <a:rPr lang="pl-PL" sz="2400" dirty="0" smtClean="0">
                <a:solidFill>
                  <a:schemeClr val="tx1"/>
                </a:solidFill>
              </a:rPr>
              <a:t> </a:t>
            </a:r>
            <a:r>
              <a:rPr lang="pl-PL" sz="2400" dirty="0" err="1" smtClean="0">
                <a:solidFill>
                  <a:schemeClr val="tx1"/>
                </a:solidFill>
              </a:rPr>
              <a:t>countries</a:t>
            </a:r>
            <a:r>
              <a:rPr lang="pl-PL" sz="2400" dirty="0" smtClean="0">
                <a:solidFill>
                  <a:schemeClr val="tx1"/>
                </a:solidFill>
              </a:rPr>
              <a:t> </a:t>
            </a:r>
            <a:r>
              <a:rPr lang="pl-PL" sz="2400" dirty="0" err="1" smtClean="0">
                <a:solidFill>
                  <a:schemeClr val="tx1"/>
                </a:solidFill>
              </a:rPr>
              <a:t>it</a:t>
            </a:r>
            <a:r>
              <a:rPr lang="pl-PL" sz="2400" dirty="0" smtClean="0">
                <a:solidFill>
                  <a:schemeClr val="tx1"/>
                </a:solidFill>
              </a:rPr>
              <a:t> </a:t>
            </a:r>
            <a:r>
              <a:rPr lang="pl-PL" sz="2400" dirty="0" err="1" smtClean="0">
                <a:solidFill>
                  <a:schemeClr val="tx1"/>
                </a:solidFill>
              </a:rPr>
              <a:t>is</a:t>
            </a:r>
            <a:r>
              <a:rPr lang="pl-PL" sz="2400" dirty="0" smtClean="0">
                <a:solidFill>
                  <a:schemeClr val="tx1"/>
                </a:solidFill>
              </a:rPr>
              <a:t> 	</a:t>
            </a:r>
            <a:r>
              <a:rPr lang="pl-PL" sz="2400" dirty="0" err="1" smtClean="0">
                <a:solidFill>
                  <a:schemeClr val="tx1"/>
                </a:solidFill>
              </a:rPr>
              <a:t>shorter</a:t>
            </a:r>
            <a:r>
              <a:rPr lang="pl-PL" sz="2400" dirty="0" smtClean="0">
                <a:solidFill>
                  <a:schemeClr val="tx1"/>
                </a:solidFill>
              </a:rPr>
              <a:t>). </a:t>
            </a:r>
          </a:p>
          <a:p>
            <a:pPr algn="l">
              <a:spcBef>
                <a:spcPts val="0"/>
              </a:spcBef>
            </a:pPr>
            <a:r>
              <a:rPr lang="pl-PL" sz="2400" dirty="0" smtClean="0">
                <a:solidFill>
                  <a:schemeClr val="tx1"/>
                </a:solidFill>
              </a:rPr>
              <a:t>	</a:t>
            </a:r>
            <a:r>
              <a:rPr lang="pl-PL" sz="2400" dirty="0" err="1" smtClean="0">
                <a:solidFill>
                  <a:schemeClr val="tx1"/>
                </a:solidFill>
              </a:rPr>
              <a:t>It</a:t>
            </a:r>
            <a:r>
              <a:rPr lang="pl-PL" sz="2400" dirty="0" smtClean="0">
                <a:solidFill>
                  <a:schemeClr val="tx1"/>
                </a:solidFill>
              </a:rPr>
              <a:t> </a:t>
            </a:r>
            <a:r>
              <a:rPr lang="pl-PL" sz="2400" dirty="0" err="1" smtClean="0">
                <a:solidFill>
                  <a:schemeClr val="tx1"/>
                </a:solidFill>
              </a:rPr>
              <a:t>is</a:t>
            </a:r>
            <a:r>
              <a:rPr lang="pl-PL" sz="2400" dirty="0" smtClean="0">
                <a:solidFill>
                  <a:schemeClr val="tx1"/>
                </a:solidFill>
              </a:rPr>
              <a:t> </a:t>
            </a:r>
            <a:r>
              <a:rPr lang="pl-PL" sz="2400" dirty="0" err="1" smtClean="0">
                <a:solidFill>
                  <a:schemeClr val="tx1"/>
                </a:solidFill>
              </a:rPr>
              <a:t>divided</a:t>
            </a:r>
            <a:r>
              <a:rPr lang="pl-PL" sz="2400" dirty="0" smtClean="0">
                <a:solidFill>
                  <a:schemeClr val="tx1"/>
                </a:solidFill>
              </a:rPr>
              <a:t> </a:t>
            </a:r>
            <a:r>
              <a:rPr lang="en-US" sz="2400" dirty="0" smtClean="0">
                <a:solidFill>
                  <a:schemeClr val="tx1"/>
                </a:solidFill>
              </a:rPr>
              <a:t>into three sub-periods: </a:t>
            </a:r>
            <a:endParaRPr lang="pl-PL" sz="2400" dirty="0" smtClean="0">
              <a:solidFill>
                <a:schemeClr val="tx1"/>
              </a:solidFill>
            </a:endParaRPr>
          </a:p>
          <a:p>
            <a:pPr algn="l">
              <a:spcBef>
                <a:spcPts val="0"/>
              </a:spcBef>
            </a:pPr>
            <a:r>
              <a:rPr lang="pl-PL" sz="2400" dirty="0" smtClean="0">
                <a:solidFill>
                  <a:schemeClr val="tx1"/>
                </a:solidFill>
              </a:rPr>
              <a:t>	</a:t>
            </a:r>
            <a:r>
              <a:rPr lang="en-US" sz="2400" dirty="0" smtClean="0">
                <a:solidFill>
                  <a:schemeClr val="tx1"/>
                </a:solidFill>
              </a:rPr>
              <a:t>1995-2007, 2008-2010 and 2011-2015. </a:t>
            </a:r>
            <a:endParaRPr lang="pl-PL" sz="2400" dirty="0" smtClean="0">
              <a:solidFill>
                <a:schemeClr val="tx1"/>
              </a:solidFill>
            </a:endParaRPr>
          </a:p>
          <a:p>
            <a:pPr algn="l">
              <a:spcBef>
                <a:spcPts val="0"/>
              </a:spcBef>
            </a:pPr>
            <a:endParaRPr lang="pl-PL" sz="2400" dirty="0" smtClean="0">
              <a:solidFill>
                <a:schemeClr val="tx1"/>
              </a:solidFill>
            </a:endParaRPr>
          </a:p>
          <a:p>
            <a:pPr algn="l">
              <a:spcBef>
                <a:spcPts val="0"/>
              </a:spcBef>
            </a:pPr>
            <a:r>
              <a:rPr lang="pl-PL" sz="2400" dirty="0" err="1" smtClean="0">
                <a:solidFill>
                  <a:schemeClr val="tx1"/>
                </a:solidFill>
              </a:rPr>
              <a:t>Covered</a:t>
            </a:r>
            <a:r>
              <a:rPr lang="pl-PL" sz="2400" dirty="0" smtClean="0">
                <a:solidFill>
                  <a:schemeClr val="tx1"/>
                </a:solidFill>
              </a:rPr>
              <a:t> </a:t>
            </a:r>
            <a:r>
              <a:rPr lang="pl-PL" sz="2400" dirty="0" err="1" smtClean="0">
                <a:solidFill>
                  <a:schemeClr val="tx1"/>
                </a:solidFill>
              </a:rPr>
              <a:t>countries</a:t>
            </a:r>
            <a:r>
              <a:rPr lang="pl-PL" sz="2400" dirty="0" smtClean="0">
                <a:solidFill>
                  <a:schemeClr val="tx1"/>
                </a:solidFill>
              </a:rPr>
              <a:t>: </a:t>
            </a:r>
          </a:p>
          <a:p>
            <a:pPr algn="l">
              <a:spcBef>
                <a:spcPts val="0"/>
              </a:spcBef>
            </a:pPr>
            <a:r>
              <a:rPr lang="pl-PL" sz="2400" dirty="0">
                <a:solidFill>
                  <a:schemeClr val="tx1"/>
                </a:solidFill>
              </a:rPr>
              <a:t>	</a:t>
            </a:r>
            <a:r>
              <a:rPr lang="pl-PL" sz="2400" dirty="0" smtClean="0">
                <a:solidFill>
                  <a:schemeClr val="tx1"/>
                </a:solidFill>
              </a:rPr>
              <a:t>T</a:t>
            </a:r>
            <a:r>
              <a:rPr lang="en-US" sz="2400" dirty="0" smtClean="0">
                <a:solidFill>
                  <a:schemeClr val="tx1"/>
                </a:solidFill>
              </a:rPr>
              <a:t>hose EU countries for which it is possible to </a:t>
            </a:r>
            <a:r>
              <a:rPr lang="pl-PL" sz="2400" dirty="0" smtClean="0">
                <a:solidFill>
                  <a:schemeClr val="tx1"/>
                </a:solidFill>
              </a:rPr>
              <a:t>	</a:t>
            </a:r>
            <a:r>
              <a:rPr lang="en-US" sz="2400" dirty="0" smtClean="0">
                <a:solidFill>
                  <a:schemeClr val="tx1"/>
                </a:solidFill>
              </a:rPr>
              <a:t>calculate TFP growth </a:t>
            </a:r>
            <a:r>
              <a:rPr lang="pl-PL" sz="2400" dirty="0" smtClean="0">
                <a:solidFill>
                  <a:schemeClr val="tx1"/>
                </a:solidFill>
              </a:rPr>
              <a:t>– </a:t>
            </a:r>
            <a:r>
              <a:rPr lang="en-US" sz="2400" dirty="0" smtClean="0">
                <a:solidFill>
                  <a:schemeClr val="tx1"/>
                </a:solidFill>
              </a:rPr>
              <a:t>because of the lack of data </a:t>
            </a:r>
            <a:r>
              <a:rPr lang="pl-PL" sz="2400" dirty="0" smtClean="0">
                <a:solidFill>
                  <a:schemeClr val="tx1"/>
                </a:solidFill>
              </a:rPr>
              <a:t>	</a:t>
            </a:r>
            <a:r>
              <a:rPr lang="en-US" sz="2400" dirty="0" smtClean="0">
                <a:solidFill>
                  <a:schemeClr val="tx1"/>
                </a:solidFill>
              </a:rPr>
              <a:t>on capital input for Belgium, Ireland, Portugal, </a:t>
            </a:r>
            <a:r>
              <a:rPr lang="pl-PL" sz="2400" dirty="0" smtClean="0">
                <a:solidFill>
                  <a:schemeClr val="tx1"/>
                </a:solidFill>
              </a:rPr>
              <a:t>	</a:t>
            </a:r>
            <a:r>
              <a:rPr lang="en-US" sz="2400" dirty="0" smtClean="0">
                <a:solidFill>
                  <a:schemeClr val="tx1"/>
                </a:solidFill>
              </a:rPr>
              <a:t>Bulgaria, Latvia, Croatia, Cyprus, Malta and </a:t>
            </a:r>
            <a:r>
              <a:rPr lang="pl-PL" sz="2400" dirty="0" smtClean="0">
                <a:solidFill>
                  <a:schemeClr val="tx1"/>
                </a:solidFill>
              </a:rPr>
              <a:t>	</a:t>
            </a:r>
            <a:r>
              <a:rPr lang="en-US" sz="2400" dirty="0" smtClean="0">
                <a:solidFill>
                  <a:schemeClr val="tx1"/>
                </a:solidFill>
              </a:rPr>
              <a:t>Romania these countries are excluded from the </a:t>
            </a:r>
            <a:r>
              <a:rPr lang="pl-PL" sz="2400" dirty="0" smtClean="0">
                <a:solidFill>
                  <a:schemeClr val="tx1"/>
                </a:solidFill>
              </a:rPr>
              <a:t>	</a:t>
            </a:r>
            <a:r>
              <a:rPr lang="en-US" sz="2400" dirty="0" smtClean="0">
                <a:solidFill>
                  <a:schemeClr val="tx1"/>
                </a:solidFill>
              </a:rPr>
              <a:t>study</a:t>
            </a:r>
            <a:r>
              <a:rPr lang="pl-PL" sz="2400" dirty="0" smtClean="0">
                <a:solidFill>
                  <a:schemeClr val="tx1"/>
                </a:solidFill>
              </a:rPr>
              <a:t>.</a:t>
            </a:r>
          </a:p>
          <a:p>
            <a:pPr algn="l">
              <a:spcBef>
                <a:spcPts val="0"/>
              </a:spcBef>
            </a:pPr>
            <a:r>
              <a:rPr lang="pl-PL" sz="2400" dirty="0">
                <a:solidFill>
                  <a:schemeClr val="tx1"/>
                </a:solidFill>
              </a:rPr>
              <a:t>	</a:t>
            </a:r>
          </a:p>
          <a:p>
            <a:endParaRPr lang="pl-PL" sz="2000" dirty="0"/>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a:p>
        </p:txBody>
      </p:sp>
    </p:spTree>
    <p:extLst>
      <p:ext uri="{BB962C8B-B14F-4D97-AF65-F5344CB8AC3E}">
        <p14:creationId xmlns="" xmlns:p14="http://schemas.microsoft.com/office/powerpoint/2010/main" val="389175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Productivity</a:t>
            </a:r>
            <a:r>
              <a:rPr lang="pl-PL" sz="3200" b="1" dirty="0" smtClean="0"/>
              <a:t> growth </a:t>
            </a:r>
            <a:r>
              <a:rPr lang="pl-PL" sz="3200" b="1" dirty="0" err="1" smtClean="0"/>
              <a:t>in</a:t>
            </a:r>
            <a:r>
              <a:rPr lang="pl-PL" sz="3200" b="1" dirty="0" smtClean="0"/>
              <a:t> services</a:t>
            </a:r>
            <a:endParaRPr lang="pl-PL" sz="3200" dirty="0" smtClean="0"/>
          </a:p>
        </p:txBody>
      </p:sp>
      <p:sp>
        <p:nvSpPr>
          <p:cNvPr id="8" name="Symbol zastępczy zawartości 5"/>
          <p:cNvSpPr txBox="1">
            <a:spLocks/>
          </p:cNvSpPr>
          <p:nvPr/>
        </p:nvSpPr>
        <p:spPr>
          <a:xfrm>
            <a:off x="523387" y="1340768"/>
            <a:ext cx="8229600" cy="4231372"/>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pPr>
            <a:r>
              <a:rPr lang="en-US" sz="3100" dirty="0" err="1" smtClean="0">
                <a:solidFill>
                  <a:schemeClr val="tx1"/>
                </a:solidFill>
              </a:rPr>
              <a:t>Fourastie</a:t>
            </a:r>
            <a:r>
              <a:rPr lang="en-US" sz="3100" dirty="0" smtClean="0">
                <a:solidFill>
                  <a:schemeClr val="tx1"/>
                </a:solidFill>
              </a:rPr>
              <a:t> (1954) was the first to note that technological progress and the resulting productivity growth is diversified in particular sectors of the economy – its rate is moderate in agriculture, high in industry, and low in the service sector.</a:t>
            </a:r>
            <a:r>
              <a:rPr lang="pl-PL" sz="3100" dirty="0" smtClean="0">
                <a:solidFill>
                  <a:schemeClr val="tx1"/>
                </a:solidFill>
              </a:rPr>
              <a:t> In a </a:t>
            </a:r>
            <a:r>
              <a:rPr lang="pl-PL" sz="3100" dirty="0" err="1" smtClean="0">
                <a:solidFill>
                  <a:schemeClr val="tx1"/>
                </a:solidFill>
              </a:rPr>
              <a:t>result</a:t>
            </a:r>
            <a:r>
              <a:rPr lang="pl-PL" sz="3100" dirty="0" smtClean="0">
                <a:solidFill>
                  <a:schemeClr val="tx1"/>
                </a:solidFill>
              </a:rPr>
              <a:t>, for a </a:t>
            </a:r>
            <a:r>
              <a:rPr lang="pl-PL" sz="3100" dirty="0" err="1" smtClean="0">
                <a:solidFill>
                  <a:schemeClr val="tx1"/>
                </a:solidFill>
              </a:rPr>
              <a:t>few</a:t>
            </a:r>
            <a:r>
              <a:rPr lang="pl-PL" sz="3100" dirty="0" smtClean="0">
                <a:solidFill>
                  <a:schemeClr val="tx1"/>
                </a:solidFill>
              </a:rPr>
              <a:t> </a:t>
            </a:r>
            <a:r>
              <a:rPr lang="pl-PL" sz="3100" dirty="0" err="1" smtClean="0">
                <a:solidFill>
                  <a:schemeClr val="tx1"/>
                </a:solidFill>
              </a:rPr>
              <a:t>decades</a:t>
            </a:r>
            <a:r>
              <a:rPr lang="pl-PL" sz="3100" dirty="0" smtClean="0">
                <a:solidFill>
                  <a:schemeClr val="tx1"/>
                </a:solidFill>
              </a:rPr>
              <a:t> </a:t>
            </a:r>
            <a:r>
              <a:rPr lang="pl-PL" sz="3100" dirty="0" err="1" smtClean="0">
                <a:solidFill>
                  <a:schemeClr val="tx1"/>
                </a:solidFill>
              </a:rPr>
              <a:t>there</a:t>
            </a:r>
            <a:r>
              <a:rPr lang="pl-PL" sz="3100" dirty="0" smtClean="0">
                <a:solidFill>
                  <a:schemeClr val="tx1"/>
                </a:solidFill>
              </a:rPr>
              <a:t> was a </a:t>
            </a:r>
            <a:r>
              <a:rPr lang="pl-PL" sz="3100" dirty="0" err="1" smtClean="0">
                <a:solidFill>
                  <a:schemeClr val="tx1"/>
                </a:solidFill>
              </a:rPr>
              <a:t>belief</a:t>
            </a:r>
            <a:r>
              <a:rPr lang="pl-PL" sz="3100" dirty="0" smtClean="0">
                <a:solidFill>
                  <a:schemeClr val="tx1"/>
                </a:solidFill>
              </a:rPr>
              <a:t> </a:t>
            </a:r>
            <a:r>
              <a:rPr lang="pl-PL" sz="3100" dirty="0" err="1" smtClean="0">
                <a:solidFill>
                  <a:schemeClr val="tx1"/>
                </a:solidFill>
              </a:rPr>
              <a:t>that</a:t>
            </a:r>
            <a:r>
              <a:rPr lang="pl-PL" sz="3100" dirty="0" smtClean="0">
                <a:solidFill>
                  <a:schemeClr val="tx1"/>
                </a:solidFill>
              </a:rPr>
              <a:t> </a:t>
            </a:r>
            <a:r>
              <a:rPr lang="en-US" sz="3100" dirty="0" smtClean="0">
                <a:solidFill>
                  <a:schemeClr val="tx1"/>
                </a:solidFill>
              </a:rPr>
              <a:t>that the shift towards an economy with a larger share of services (in employment and value added) might imply a reduction in the rate of productivity growth (</a:t>
            </a:r>
            <a:r>
              <a:rPr lang="en-US" sz="3100" dirty="0" err="1" smtClean="0">
                <a:solidFill>
                  <a:schemeClr val="tx1"/>
                </a:solidFill>
              </a:rPr>
              <a:t>Baumol</a:t>
            </a:r>
            <a:r>
              <a:rPr lang="en-US" sz="3100" dirty="0" smtClean="0">
                <a:solidFill>
                  <a:schemeClr val="tx1"/>
                </a:solidFill>
              </a:rPr>
              <a:t>, 1967; </a:t>
            </a:r>
            <a:r>
              <a:rPr lang="en-US" sz="3100" dirty="0" err="1" smtClean="0">
                <a:solidFill>
                  <a:schemeClr val="tx1"/>
                </a:solidFill>
              </a:rPr>
              <a:t>Baumol</a:t>
            </a:r>
            <a:r>
              <a:rPr lang="en-US" sz="3100" dirty="0" smtClean="0">
                <a:solidFill>
                  <a:schemeClr val="tx1"/>
                </a:solidFill>
              </a:rPr>
              <a:t> </a:t>
            </a:r>
            <a:r>
              <a:rPr lang="en-US" sz="3100" i="1" dirty="0" smtClean="0">
                <a:solidFill>
                  <a:schemeClr val="tx1"/>
                </a:solidFill>
              </a:rPr>
              <a:t>et al.</a:t>
            </a:r>
            <a:r>
              <a:rPr lang="en-US" sz="3100" dirty="0" smtClean="0">
                <a:solidFill>
                  <a:schemeClr val="tx1"/>
                </a:solidFill>
              </a:rPr>
              <a:t>, 1985, 1989). </a:t>
            </a:r>
            <a:endParaRPr lang="pl-PL" sz="3100" dirty="0">
              <a:solidFill>
                <a:schemeClr val="tx1"/>
              </a:solidFill>
            </a:endParaRPr>
          </a:p>
          <a:p>
            <a:pPr marL="342900" indent="-342900" algn="l">
              <a:buFont typeface="Arial" pitchFamily="34" charset="0"/>
              <a:buChar char="•"/>
            </a:pPr>
            <a:r>
              <a:rPr lang="en-US" sz="3100" dirty="0" smtClean="0">
                <a:solidFill>
                  <a:schemeClr val="tx1"/>
                </a:solidFill>
              </a:rPr>
              <a:t>The ICT revolution has contributed to the increasing use of the latest technologies in some service industries (banking, communications, telecommunications, transport, insurance, education, science, and healthcare), which has created some new opportunities for productivity improvement of the service sector. </a:t>
            </a:r>
            <a:endParaRPr lang="pl-PL" sz="3100" dirty="0" smtClean="0">
              <a:solidFill>
                <a:schemeClr val="tx1"/>
              </a:solidFill>
            </a:endParaRPr>
          </a:p>
          <a:p>
            <a:pPr marL="342900" lvl="0" indent="-342900" algn="l">
              <a:buFont typeface="Arial" pitchFamily="34" charset="0"/>
              <a:buChar char="•"/>
            </a:pPr>
            <a:endParaRPr lang="pl-PL" sz="3100" dirty="0">
              <a:solidFill>
                <a:prstClr val="black"/>
              </a:solidFill>
            </a:endParaRPr>
          </a:p>
          <a:p>
            <a:endParaRPr lang="pl-PL" dirty="0" smtClean="0"/>
          </a:p>
        </p:txBody>
      </p:sp>
    </p:spTree>
    <p:extLst>
      <p:ext uri="{BB962C8B-B14F-4D97-AF65-F5344CB8AC3E}">
        <p14:creationId xmlns="" xmlns:p14="http://schemas.microsoft.com/office/powerpoint/2010/main" val="59579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Productivity</a:t>
            </a:r>
            <a:r>
              <a:rPr lang="pl-PL" sz="3200" b="1" dirty="0" smtClean="0"/>
              <a:t> </a:t>
            </a:r>
            <a:r>
              <a:rPr lang="pl-PL" sz="3200" b="1" dirty="0" err="1" smtClean="0"/>
              <a:t>measurement</a:t>
            </a:r>
            <a:r>
              <a:rPr lang="pl-PL" sz="3200" b="1" dirty="0" smtClean="0"/>
              <a:t> – services</a:t>
            </a:r>
          </a:p>
        </p:txBody>
      </p:sp>
      <p:sp>
        <p:nvSpPr>
          <p:cNvPr id="8" name="Symbol zastępczy zawartości 5"/>
          <p:cNvSpPr txBox="1">
            <a:spLocks/>
          </p:cNvSpPr>
          <p:nvPr/>
        </p:nvSpPr>
        <p:spPr>
          <a:xfrm>
            <a:off x="523387" y="1285860"/>
            <a:ext cx="8229600" cy="442915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800" dirty="0" smtClean="0">
                <a:solidFill>
                  <a:schemeClr val="tx1"/>
                </a:solidFill>
              </a:rPr>
              <a:t>Since the 90s. the number of papers on productivity growth in services have increased, but they generally proved that productivity improvement in services are harder to achieve than in goods producing industries</a:t>
            </a:r>
            <a:r>
              <a:rPr lang="pl-PL" sz="2800" dirty="0" smtClean="0">
                <a:solidFill>
                  <a:schemeClr val="tx1"/>
                </a:solidFill>
              </a:rPr>
              <a:t>:</a:t>
            </a:r>
            <a:r>
              <a:rPr lang="en-US" sz="2800" dirty="0" smtClean="0">
                <a:solidFill>
                  <a:schemeClr val="tx1"/>
                </a:solidFill>
              </a:rPr>
              <a:t>Triplett and Bosworth (1999</a:t>
            </a:r>
            <a:r>
              <a:rPr lang="pl-PL" sz="2800" dirty="0" smtClean="0">
                <a:solidFill>
                  <a:schemeClr val="tx1"/>
                </a:solidFill>
              </a:rPr>
              <a:t>, 2003</a:t>
            </a:r>
            <a:r>
              <a:rPr lang="en-US" sz="2800" dirty="0" smtClean="0">
                <a:solidFill>
                  <a:schemeClr val="tx1"/>
                </a:solidFill>
              </a:rPr>
              <a:t>)</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Mulder</a:t>
            </a:r>
            <a:r>
              <a:rPr lang="en-US" sz="2800" dirty="0" smtClean="0">
                <a:solidFill>
                  <a:schemeClr val="tx1"/>
                </a:solidFill>
              </a:rPr>
              <a:t> (1999)</a:t>
            </a:r>
            <a:r>
              <a:rPr lang="pl-PL" sz="2800" dirty="0" smtClean="0">
                <a:solidFill>
                  <a:schemeClr val="tx1"/>
                </a:solidFill>
              </a:rPr>
              <a:t>; </a:t>
            </a:r>
            <a:r>
              <a:rPr lang="en-US" sz="2800" dirty="0" err="1" smtClean="0">
                <a:solidFill>
                  <a:schemeClr val="tx1"/>
                </a:solidFill>
              </a:rPr>
              <a:t>Mairesse</a:t>
            </a:r>
            <a:r>
              <a:rPr lang="pl-PL" sz="2800" dirty="0" smtClean="0">
                <a:solidFill>
                  <a:schemeClr val="tx1"/>
                </a:solidFill>
              </a:rPr>
              <a:t> and</a:t>
            </a:r>
            <a:r>
              <a:rPr lang="en-US" sz="2800" dirty="0" smtClean="0">
                <a:solidFill>
                  <a:schemeClr val="tx1"/>
                </a:solidFill>
              </a:rPr>
              <a:t> </a:t>
            </a:r>
            <a:r>
              <a:rPr lang="en-US" sz="2800" dirty="0" err="1" smtClean="0">
                <a:solidFill>
                  <a:schemeClr val="tx1"/>
                </a:solidFill>
              </a:rPr>
              <a:t>Kremp</a:t>
            </a:r>
            <a:r>
              <a:rPr lang="pl-PL" sz="2800" dirty="0" smtClean="0">
                <a:solidFill>
                  <a:schemeClr val="tx1"/>
                </a:solidFill>
              </a:rPr>
              <a:t> (</a:t>
            </a:r>
            <a:r>
              <a:rPr lang="en-US" sz="2800" dirty="0" smtClean="0">
                <a:solidFill>
                  <a:schemeClr val="tx1"/>
                </a:solidFill>
              </a:rPr>
              <a:t>1993</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Baumol</a:t>
            </a:r>
            <a:r>
              <a:rPr lang="pl-PL" sz="2800" dirty="0" smtClean="0">
                <a:solidFill>
                  <a:schemeClr val="tx1"/>
                </a:solidFill>
              </a:rPr>
              <a:t> (</a:t>
            </a:r>
            <a:r>
              <a:rPr lang="en-US" sz="2800" dirty="0" smtClean="0">
                <a:solidFill>
                  <a:schemeClr val="tx1"/>
                </a:solidFill>
              </a:rPr>
              <a:t>1967</a:t>
            </a:r>
            <a:r>
              <a:rPr lang="pl-PL" sz="2800" dirty="0" smtClean="0">
                <a:solidFill>
                  <a:schemeClr val="tx1"/>
                </a:solidFill>
              </a:rPr>
              <a:t>,</a:t>
            </a:r>
            <a:r>
              <a:rPr lang="en-US" sz="2800" dirty="0" smtClean="0">
                <a:solidFill>
                  <a:schemeClr val="tx1"/>
                </a:solidFill>
              </a:rPr>
              <a:t> 2002</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Baumol</a:t>
            </a:r>
            <a:r>
              <a:rPr lang="en-US" sz="2800" dirty="0" smtClean="0">
                <a:solidFill>
                  <a:schemeClr val="tx1"/>
                </a:solidFill>
              </a:rPr>
              <a:t>, Blackman</a:t>
            </a:r>
            <a:r>
              <a:rPr lang="pl-PL" sz="2800" dirty="0" smtClean="0">
                <a:solidFill>
                  <a:schemeClr val="tx1"/>
                </a:solidFill>
              </a:rPr>
              <a:t> and</a:t>
            </a:r>
            <a:r>
              <a:rPr lang="en-US" sz="2800" dirty="0" smtClean="0">
                <a:solidFill>
                  <a:schemeClr val="tx1"/>
                </a:solidFill>
              </a:rPr>
              <a:t> Wolf</a:t>
            </a:r>
            <a:r>
              <a:rPr lang="pl-PL" sz="2800" dirty="0" smtClean="0">
                <a:solidFill>
                  <a:schemeClr val="tx1"/>
                </a:solidFill>
              </a:rPr>
              <a:t> (</a:t>
            </a:r>
            <a:r>
              <a:rPr lang="en-US" sz="2800" dirty="0" smtClean="0">
                <a:solidFill>
                  <a:schemeClr val="tx1"/>
                </a:solidFill>
              </a:rPr>
              <a:t>1994</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Licht</a:t>
            </a:r>
            <a:r>
              <a:rPr lang="pl-PL" sz="2800" dirty="0" smtClean="0">
                <a:solidFill>
                  <a:schemeClr val="tx1"/>
                </a:solidFill>
              </a:rPr>
              <a:t> and</a:t>
            </a:r>
            <a:r>
              <a:rPr lang="en-US" sz="2800" dirty="0" smtClean="0">
                <a:solidFill>
                  <a:schemeClr val="tx1"/>
                </a:solidFill>
              </a:rPr>
              <a:t> </a:t>
            </a:r>
            <a:r>
              <a:rPr lang="en-US" sz="2800" dirty="0" err="1" smtClean="0">
                <a:solidFill>
                  <a:schemeClr val="tx1"/>
                </a:solidFill>
              </a:rPr>
              <a:t>Moch</a:t>
            </a:r>
            <a:r>
              <a:rPr lang="pl-PL" sz="2800" dirty="0" smtClean="0">
                <a:solidFill>
                  <a:schemeClr val="tx1"/>
                </a:solidFill>
              </a:rPr>
              <a:t> (</a:t>
            </a:r>
            <a:r>
              <a:rPr lang="en-US" sz="2800" dirty="0" smtClean="0">
                <a:solidFill>
                  <a:schemeClr val="tx1"/>
                </a:solidFill>
              </a:rPr>
              <a:t>1999</a:t>
            </a:r>
            <a:r>
              <a:rPr lang="pl-PL" sz="2800" dirty="0" smtClean="0">
                <a:solidFill>
                  <a:schemeClr val="tx1"/>
                </a:solidFill>
              </a:rPr>
              <a:t>)</a:t>
            </a:r>
            <a:r>
              <a:rPr lang="en-US" sz="2800" dirty="0" smtClean="0">
                <a:solidFill>
                  <a:schemeClr val="tx1"/>
                </a:solidFill>
              </a:rPr>
              <a:t>; Ark, </a:t>
            </a:r>
            <a:r>
              <a:rPr lang="en-US" sz="2800" dirty="0" err="1" smtClean="0">
                <a:solidFill>
                  <a:schemeClr val="tx1"/>
                </a:solidFill>
              </a:rPr>
              <a:t>Monnikhof</a:t>
            </a:r>
            <a:r>
              <a:rPr lang="pl-PL" sz="2800" dirty="0" smtClean="0">
                <a:solidFill>
                  <a:schemeClr val="tx1"/>
                </a:solidFill>
              </a:rPr>
              <a:t> and</a:t>
            </a:r>
            <a:r>
              <a:rPr lang="en-US" sz="2800" dirty="0" smtClean="0">
                <a:solidFill>
                  <a:schemeClr val="tx1"/>
                </a:solidFill>
              </a:rPr>
              <a:t> </a:t>
            </a:r>
            <a:r>
              <a:rPr lang="en-US" sz="2800" dirty="0" err="1" smtClean="0">
                <a:solidFill>
                  <a:schemeClr val="tx1"/>
                </a:solidFill>
              </a:rPr>
              <a:t>Mulder</a:t>
            </a:r>
            <a:r>
              <a:rPr lang="pl-PL" sz="2800" dirty="0" smtClean="0">
                <a:solidFill>
                  <a:schemeClr val="tx1"/>
                </a:solidFill>
              </a:rPr>
              <a:t> (</a:t>
            </a:r>
            <a:r>
              <a:rPr lang="en-US" sz="2800" dirty="0" smtClean="0">
                <a:solidFill>
                  <a:schemeClr val="tx1"/>
                </a:solidFill>
              </a:rPr>
              <a:t>1999</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Grönroos</a:t>
            </a:r>
            <a:r>
              <a:rPr lang="pl-PL" sz="2800" dirty="0" smtClean="0">
                <a:solidFill>
                  <a:schemeClr val="tx1"/>
                </a:solidFill>
              </a:rPr>
              <a:t> and</a:t>
            </a:r>
            <a:r>
              <a:rPr lang="en-US" sz="2800" dirty="0" smtClean="0">
                <a:solidFill>
                  <a:schemeClr val="tx1"/>
                </a:solidFill>
              </a:rPr>
              <a:t> </a:t>
            </a:r>
            <a:r>
              <a:rPr lang="en-US" sz="2800" dirty="0" err="1" smtClean="0">
                <a:solidFill>
                  <a:schemeClr val="tx1"/>
                </a:solidFill>
              </a:rPr>
              <a:t>Ojasalo</a:t>
            </a:r>
            <a:r>
              <a:rPr lang="pl-PL" sz="2800" dirty="0" smtClean="0">
                <a:solidFill>
                  <a:schemeClr val="tx1"/>
                </a:solidFill>
              </a:rPr>
              <a:t> (</a:t>
            </a:r>
            <a:r>
              <a:rPr lang="en-US" sz="2800" dirty="0" smtClean="0">
                <a:solidFill>
                  <a:schemeClr val="tx1"/>
                </a:solidFill>
              </a:rPr>
              <a:t>2004</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Baláž</a:t>
            </a:r>
            <a:r>
              <a:rPr lang="pl-PL" sz="2800" dirty="0" smtClean="0">
                <a:solidFill>
                  <a:schemeClr val="tx1"/>
                </a:solidFill>
              </a:rPr>
              <a:t> (</a:t>
            </a:r>
            <a:r>
              <a:rPr lang="en-US" sz="2800" dirty="0" smtClean="0">
                <a:solidFill>
                  <a:schemeClr val="tx1"/>
                </a:solidFill>
              </a:rPr>
              <a:t>2004</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Sahay</a:t>
            </a:r>
            <a:r>
              <a:rPr lang="pl-PL" sz="2800" dirty="0" smtClean="0">
                <a:solidFill>
                  <a:schemeClr val="tx1"/>
                </a:solidFill>
              </a:rPr>
              <a:t> (</a:t>
            </a:r>
            <a:r>
              <a:rPr lang="en-US" sz="2800" dirty="0" smtClean="0">
                <a:solidFill>
                  <a:schemeClr val="tx1"/>
                </a:solidFill>
              </a:rPr>
              <a:t>2005</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Djellal</a:t>
            </a:r>
            <a:r>
              <a:rPr lang="pl-PL" sz="2800" dirty="0" smtClean="0">
                <a:solidFill>
                  <a:schemeClr val="tx1"/>
                </a:solidFill>
              </a:rPr>
              <a:t> and</a:t>
            </a:r>
            <a:r>
              <a:rPr lang="en-US" sz="2800" dirty="0" smtClean="0">
                <a:solidFill>
                  <a:schemeClr val="tx1"/>
                </a:solidFill>
              </a:rPr>
              <a:t> </a:t>
            </a:r>
            <a:r>
              <a:rPr lang="en-US" sz="2800" dirty="0" err="1" smtClean="0">
                <a:solidFill>
                  <a:schemeClr val="tx1"/>
                </a:solidFill>
              </a:rPr>
              <a:t>Gallouj</a:t>
            </a:r>
            <a:r>
              <a:rPr lang="pl-PL" sz="2800" dirty="0" smtClean="0">
                <a:solidFill>
                  <a:schemeClr val="tx1"/>
                </a:solidFill>
              </a:rPr>
              <a:t> (</a:t>
            </a:r>
            <a:r>
              <a:rPr lang="en-US" sz="2800" dirty="0" smtClean="0">
                <a:solidFill>
                  <a:schemeClr val="tx1"/>
                </a:solidFill>
              </a:rPr>
              <a:t>2008</a:t>
            </a:r>
            <a:r>
              <a:rPr lang="pl-PL" sz="2800" dirty="0" smtClean="0">
                <a:solidFill>
                  <a:schemeClr val="tx1"/>
                </a:solidFill>
              </a:rPr>
              <a:t>)</a:t>
            </a:r>
            <a:r>
              <a:rPr lang="en-US" sz="2800" dirty="0" smtClean="0">
                <a:solidFill>
                  <a:schemeClr val="tx1"/>
                </a:solidFill>
              </a:rPr>
              <a:t>; </a:t>
            </a:r>
            <a:r>
              <a:rPr lang="pl-PL" sz="2800" dirty="0" smtClean="0">
                <a:solidFill>
                  <a:schemeClr val="tx1"/>
                </a:solidFill>
              </a:rPr>
              <a:t>S</a:t>
            </a:r>
            <a:r>
              <a:rPr lang="en-US" sz="2800" dirty="0" err="1" smtClean="0">
                <a:solidFill>
                  <a:schemeClr val="tx1"/>
                </a:solidFill>
              </a:rPr>
              <a:t>avona</a:t>
            </a:r>
            <a:r>
              <a:rPr lang="pl-PL" sz="2800" dirty="0" smtClean="0">
                <a:solidFill>
                  <a:schemeClr val="tx1"/>
                </a:solidFill>
              </a:rPr>
              <a:t> and</a:t>
            </a:r>
            <a:r>
              <a:rPr lang="en-US" sz="2800" dirty="0" smtClean="0">
                <a:solidFill>
                  <a:schemeClr val="tx1"/>
                </a:solidFill>
              </a:rPr>
              <a:t> </a:t>
            </a:r>
            <a:r>
              <a:rPr lang="en-US" sz="2800" dirty="0" err="1" smtClean="0">
                <a:solidFill>
                  <a:schemeClr val="tx1"/>
                </a:solidFill>
              </a:rPr>
              <a:t>Steinmueller</a:t>
            </a:r>
            <a:r>
              <a:rPr lang="pl-PL" sz="2800" dirty="0" smtClean="0">
                <a:solidFill>
                  <a:schemeClr val="tx1"/>
                </a:solidFill>
              </a:rPr>
              <a:t> (</a:t>
            </a:r>
            <a:r>
              <a:rPr lang="en-US" sz="2800" dirty="0" smtClean="0">
                <a:solidFill>
                  <a:schemeClr val="tx1"/>
                </a:solidFill>
              </a:rPr>
              <a:t>2013</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Biege</a:t>
            </a:r>
            <a:r>
              <a:rPr lang="en-US" sz="2800" dirty="0" smtClean="0">
                <a:solidFill>
                  <a:schemeClr val="tx1"/>
                </a:solidFill>
              </a:rPr>
              <a:t> et al.</a:t>
            </a:r>
            <a:r>
              <a:rPr lang="pl-PL" sz="2800" dirty="0" smtClean="0">
                <a:solidFill>
                  <a:schemeClr val="tx1"/>
                </a:solidFill>
              </a:rPr>
              <a:t> (</a:t>
            </a:r>
            <a:r>
              <a:rPr lang="en-US" sz="2800" dirty="0" smtClean="0">
                <a:solidFill>
                  <a:schemeClr val="tx1"/>
                </a:solidFill>
              </a:rPr>
              <a:t>2013</a:t>
            </a:r>
            <a:r>
              <a:rPr lang="pl-PL" sz="2800" dirty="0" smtClean="0">
                <a:solidFill>
                  <a:schemeClr val="tx1"/>
                </a:solidFill>
              </a:rPr>
              <a:t>)</a:t>
            </a:r>
            <a:r>
              <a:rPr lang="en-US" sz="2800" dirty="0" smtClean="0">
                <a:solidFill>
                  <a:schemeClr val="tx1"/>
                </a:solidFill>
              </a:rPr>
              <a:t>; </a:t>
            </a:r>
            <a:r>
              <a:rPr lang="en-US" sz="2800" dirty="0" err="1" smtClean="0">
                <a:solidFill>
                  <a:schemeClr val="tx1"/>
                </a:solidFill>
              </a:rPr>
              <a:t>Grassano</a:t>
            </a:r>
            <a:r>
              <a:rPr lang="pl-PL" sz="2800" dirty="0" smtClean="0">
                <a:solidFill>
                  <a:schemeClr val="tx1"/>
                </a:solidFill>
              </a:rPr>
              <a:t> and</a:t>
            </a:r>
            <a:r>
              <a:rPr lang="en-US" sz="2800" dirty="0" smtClean="0">
                <a:solidFill>
                  <a:schemeClr val="tx1"/>
                </a:solidFill>
              </a:rPr>
              <a:t> Savona</a:t>
            </a:r>
            <a:r>
              <a:rPr lang="pl-PL" sz="2800" dirty="0" smtClean="0">
                <a:solidFill>
                  <a:schemeClr val="tx1"/>
                </a:solidFill>
              </a:rPr>
              <a:t> (</a:t>
            </a:r>
            <a:r>
              <a:rPr lang="en-US" sz="2800" dirty="0" smtClean="0">
                <a:solidFill>
                  <a:schemeClr val="tx1"/>
                </a:solidFill>
              </a:rPr>
              <a:t>2014).</a:t>
            </a:r>
            <a:endParaRPr lang="pl-PL" sz="2800" dirty="0" smtClean="0">
              <a:solidFill>
                <a:schemeClr val="tx1"/>
              </a:solidFill>
            </a:endParaRPr>
          </a:p>
          <a:p>
            <a:pPr marL="342900" indent="-342900" algn="l">
              <a:buFont typeface="Arial" pitchFamily="34" charset="0"/>
              <a:buChar char="•"/>
            </a:pPr>
            <a:r>
              <a:rPr lang="pl-PL" sz="2800" dirty="0" smtClean="0">
                <a:solidFill>
                  <a:prstClr val="black"/>
                </a:solidFill>
              </a:rPr>
              <a:t>I</a:t>
            </a:r>
            <a:r>
              <a:rPr lang="en-US" sz="2800" dirty="0" smtClean="0">
                <a:solidFill>
                  <a:prstClr val="black"/>
                </a:solidFill>
              </a:rPr>
              <a:t>n the meantime</a:t>
            </a:r>
            <a:r>
              <a:rPr lang="pl-PL" sz="2800" dirty="0" smtClean="0">
                <a:solidFill>
                  <a:prstClr val="black"/>
                </a:solidFill>
              </a:rPr>
              <a:t>, </a:t>
            </a:r>
            <a:r>
              <a:rPr lang="pl-PL" sz="2800" dirty="0" err="1" smtClean="0">
                <a:solidFill>
                  <a:prstClr val="black"/>
                </a:solidFill>
              </a:rPr>
              <a:t>the</a:t>
            </a:r>
            <a:r>
              <a:rPr lang="pl-PL" sz="2800" dirty="0" smtClean="0">
                <a:solidFill>
                  <a:prstClr val="black"/>
                </a:solidFill>
              </a:rPr>
              <a:t> </a:t>
            </a:r>
            <a:r>
              <a:rPr lang="pl-PL" sz="2800" dirty="0" err="1" smtClean="0">
                <a:solidFill>
                  <a:prstClr val="black"/>
                </a:solidFill>
              </a:rPr>
              <a:t>studies</a:t>
            </a:r>
            <a:r>
              <a:rPr lang="pl-PL" sz="2800" dirty="0" smtClean="0">
                <a:solidFill>
                  <a:prstClr val="black"/>
                </a:solidFill>
              </a:rPr>
              <a:t> </a:t>
            </a:r>
            <a:r>
              <a:rPr lang="en-US" sz="2800" dirty="0" smtClean="0">
                <a:solidFill>
                  <a:prstClr val="black"/>
                </a:solidFill>
              </a:rPr>
              <a:t>indicating problems with the measurement of service productivity and the</a:t>
            </a:r>
            <a:r>
              <a:rPr lang="pl-PL" sz="2800" dirty="0" smtClean="0">
                <a:solidFill>
                  <a:prstClr val="black"/>
                </a:solidFill>
              </a:rPr>
              <a:t> </a:t>
            </a:r>
            <a:r>
              <a:rPr lang="en-US" sz="2800" dirty="0" smtClean="0">
                <a:solidFill>
                  <a:prstClr val="black"/>
                </a:solidFill>
              </a:rPr>
              <a:t>resulting high probability of </a:t>
            </a:r>
            <a:r>
              <a:rPr lang="pl-PL" sz="2800" dirty="0" err="1" smtClean="0">
                <a:solidFill>
                  <a:prstClr val="black"/>
                </a:solidFill>
              </a:rPr>
              <a:t>the</a:t>
            </a:r>
            <a:r>
              <a:rPr lang="pl-PL" sz="2800" dirty="0" smtClean="0">
                <a:solidFill>
                  <a:prstClr val="black"/>
                </a:solidFill>
              </a:rPr>
              <a:t> </a:t>
            </a:r>
            <a:r>
              <a:rPr lang="en-US" sz="2800" dirty="0" err="1" smtClean="0">
                <a:solidFill>
                  <a:prstClr val="black"/>
                </a:solidFill>
              </a:rPr>
              <a:t>underestimati</a:t>
            </a:r>
            <a:r>
              <a:rPr lang="pl-PL" sz="2800" dirty="0" smtClean="0">
                <a:solidFill>
                  <a:prstClr val="black"/>
                </a:solidFill>
              </a:rPr>
              <a:t>on of p</a:t>
            </a:r>
            <a:r>
              <a:rPr lang="en-US" sz="2800" dirty="0" err="1" smtClean="0">
                <a:solidFill>
                  <a:prstClr val="black"/>
                </a:solidFill>
              </a:rPr>
              <a:t>roductivity</a:t>
            </a:r>
            <a:r>
              <a:rPr lang="en-US" sz="2800" dirty="0" smtClean="0">
                <a:solidFill>
                  <a:prstClr val="black"/>
                </a:solidFill>
              </a:rPr>
              <a:t> </a:t>
            </a:r>
            <a:r>
              <a:rPr lang="pl-PL" sz="2800" dirty="0" smtClean="0">
                <a:solidFill>
                  <a:prstClr val="black"/>
                </a:solidFill>
              </a:rPr>
              <a:t>growth </a:t>
            </a:r>
            <a:r>
              <a:rPr lang="en-US" sz="2800" dirty="0" smtClean="0">
                <a:solidFill>
                  <a:prstClr val="black"/>
                </a:solidFill>
              </a:rPr>
              <a:t>in service</a:t>
            </a:r>
            <a:r>
              <a:rPr lang="pl-PL" sz="2800" dirty="0" smtClean="0">
                <a:solidFill>
                  <a:prstClr val="black"/>
                </a:solidFill>
              </a:rPr>
              <a:t> industries</a:t>
            </a:r>
            <a:r>
              <a:rPr lang="en-US" sz="2800" dirty="0" smtClean="0">
                <a:solidFill>
                  <a:prstClr val="black"/>
                </a:solidFill>
              </a:rPr>
              <a:t> ha</a:t>
            </a:r>
            <a:r>
              <a:rPr lang="pl-PL" sz="2800" dirty="0" err="1" smtClean="0">
                <a:solidFill>
                  <a:prstClr val="black"/>
                </a:solidFill>
              </a:rPr>
              <a:t>ve</a:t>
            </a:r>
            <a:r>
              <a:rPr lang="en-US" sz="2800" dirty="0" smtClean="0">
                <a:solidFill>
                  <a:prstClr val="black"/>
                </a:solidFill>
              </a:rPr>
              <a:t> developed</a:t>
            </a:r>
            <a:r>
              <a:rPr lang="pl-PL" sz="2800" dirty="0" smtClean="0">
                <a:solidFill>
                  <a:prstClr val="black"/>
                </a:solidFill>
              </a:rPr>
              <a:t> </a:t>
            </a:r>
            <a:r>
              <a:rPr lang="pl-PL" sz="2800" dirty="0" smtClean="0">
                <a:solidFill>
                  <a:schemeClr val="tx1"/>
                </a:solidFill>
              </a:rPr>
              <a:t>(Meyer, 1987; </a:t>
            </a:r>
            <a:r>
              <a:rPr lang="pl-PL" sz="2800" dirty="0" err="1" smtClean="0">
                <a:solidFill>
                  <a:schemeClr val="tx1"/>
                </a:solidFill>
              </a:rPr>
              <a:t>Reckenfelderbäumer</a:t>
            </a:r>
            <a:r>
              <a:rPr lang="pl-PL" sz="2800" dirty="0" smtClean="0">
                <a:solidFill>
                  <a:schemeClr val="tx1"/>
                </a:solidFill>
              </a:rPr>
              <a:t>, 2008).</a:t>
            </a:r>
            <a:r>
              <a:rPr lang="en-US" sz="2800" dirty="0" smtClean="0">
                <a:solidFill>
                  <a:schemeClr val="tx1"/>
                </a:solidFill>
              </a:rPr>
              <a:t> </a:t>
            </a:r>
            <a:endParaRPr lang="pl-PL" sz="2800" dirty="0">
              <a:solidFill>
                <a:schemeClr val="tx1"/>
              </a:solidFill>
            </a:endParaRPr>
          </a:p>
          <a:p>
            <a:endParaRPr lang="pl-PL" dirty="0" smtClean="0"/>
          </a:p>
        </p:txBody>
      </p:sp>
    </p:spTree>
    <p:extLst>
      <p:ext uri="{BB962C8B-B14F-4D97-AF65-F5344CB8AC3E}">
        <p14:creationId xmlns="" xmlns:p14="http://schemas.microsoft.com/office/powerpoint/2010/main" val="358913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7969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Productivity</a:t>
            </a:r>
            <a:r>
              <a:rPr lang="pl-PL" sz="3200" b="1" dirty="0" smtClean="0"/>
              <a:t> </a:t>
            </a:r>
            <a:r>
              <a:rPr lang="pl-PL" sz="3200" b="1" dirty="0" err="1" smtClean="0"/>
              <a:t>measurement</a:t>
            </a:r>
            <a:r>
              <a:rPr lang="pl-PL" sz="3200" b="1" dirty="0" smtClean="0"/>
              <a:t> – services</a:t>
            </a:r>
          </a:p>
        </p:txBody>
      </p:sp>
      <p:sp>
        <p:nvSpPr>
          <p:cNvPr id="8" name="Symbol zastępczy zawartości 5"/>
          <p:cNvSpPr txBox="1">
            <a:spLocks/>
          </p:cNvSpPr>
          <p:nvPr/>
        </p:nvSpPr>
        <p:spPr>
          <a:xfrm>
            <a:off x="457200" y="1196752"/>
            <a:ext cx="8229600" cy="4680519"/>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4000" dirty="0" smtClean="0">
                <a:solidFill>
                  <a:schemeClr val="tx1"/>
                </a:solidFill>
              </a:rPr>
              <a:t>Productivity measurement concepts have been deeply rooted in the context of mass manufacturing. They are based on contrasting input and output. </a:t>
            </a:r>
            <a:endParaRPr lang="pl-PL" sz="4000" dirty="0" smtClean="0">
              <a:solidFill>
                <a:schemeClr val="tx1"/>
              </a:solidFill>
            </a:endParaRPr>
          </a:p>
          <a:p>
            <a:pPr marL="342900" indent="-342900" algn="l">
              <a:buFont typeface="Arial" pitchFamily="34" charset="0"/>
              <a:buChar char="•"/>
            </a:pPr>
            <a:r>
              <a:rPr lang="en-US" sz="4000" dirty="0" smtClean="0">
                <a:solidFill>
                  <a:schemeClr val="tx1"/>
                </a:solidFill>
              </a:rPr>
              <a:t>Measuring the productivity of services raises </a:t>
            </a:r>
            <a:r>
              <a:rPr lang="pl-PL" sz="4000" dirty="0" err="1" smtClean="0">
                <a:solidFill>
                  <a:schemeClr val="tx1"/>
                </a:solidFill>
              </a:rPr>
              <a:t>problems</a:t>
            </a:r>
            <a:r>
              <a:rPr lang="pl-PL" sz="4000" dirty="0" smtClean="0">
                <a:solidFill>
                  <a:schemeClr val="tx1"/>
                </a:solidFill>
              </a:rPr>
              <a:t> </a:t>
            </a:r>
            <a:r>
              <a:rPr lang="pl-PL" sz="4000" dirty="0" err="1" smtClean="0">
                <a:solidFill>
                  <a:schemeClr val="tx1"/>
                </a:solidFill>
              </a:rPr>
              <a:t>with</a:t>
            </a:r>
            <a:r>
              <a:rPr lang="pl-PL" sz="4000" dirty="0" smtClean="0">
                <a:solidFill>
                  <a:schemeClr val="tx1"/>
                </a:solidFill>
              </a:rPr>
              <a:t> </a:t>
            </a:r>
            <a:r>
              <a:rPr lang="pl-PL" sz="4000" dirty="0" err="1" smtClean="0">
                <a:solidFill>
                  <a:schemeClr val="tx1"/>
                </a:solidFill>
              </a:rPr>
              <a:t>measuring</a:t>
            </a:r>
            <a:r>
              <a:rPr lang="pl-PL" sz="4000" dirty="0" smtClean="0">
                <a:solidFill>
                  <a:schemeClr val="tx1"/>
                </a:solidFill>
              </a:rPr>
              <a:t> </a:t>
            </a:r>
            <a:r>
              <a:rPr lang="pl-PL" sz="4000" dirty="0" err="1" smtClean="0">
                <a:solidFill>
                  <a:schemeClr val="tx1"/>
                </a:solidFill>
              </a:rPr>
              <a:t>the</a:t>
            </a:r>
            <a:r>
              <a:rPr lang="pl-PL" sz="4000" dirty="0" smtClean="0">
                <a:solidFill>
                  <a:schemeClr val="tx1"/>
                </a:solidFill>
              </a:rPr>
              <a:t> </a:t>
            </a:r>
            <a:r>
              <a:rPr lang="pl-PL" sz="4000" dirty="0" err="1" smtClean="0">
                <a:solidFill>
                  <a:schemeClr val="tx1"/>
                </a:solidFill>
              </a:rPr>
              <a:t>output</a:t>
            </a:r>
            <a:r>
              <a:rPr lang="pl-PL" sz="4000" dirty="0" smtClean="0">
                <a:solidFill>
                  <a:schemeClr val="tx1"/>
                </a:solidFill>
              </a:rPr>
              <a:t> of service </a:t>
            </a:r>
            <a:r>
              <a:rPr lang="pl-PL" sz="4000" dirty="0" err="1" smtClean="0">
                <a:solidFill>
                  <a:schemeClr val="tx1"/>
                </a:solidFill>
              </a:rPr>
              <a:t>activities</a:t>
            </a:r>
            <a:r>
              <a:rPr lang="pl-PL" sz="4000" dirty="0" smtClean="0">
                <a:solidFill>
                  <a:schemeClr val="tx1"/>
                </a:solidFill>
              </a:rPr>
              <a:t> </a:t>
            </a:r>
            <a:r>
              <a:rPr lang="pl-PL" sz="4000" dirty="0" err="1" smtClean="0">
                <a:solidFill>
                  <a:schemeClr val="tx1"/>
                </a:solidFill>
              </a:rPr>
              <a:t>due</a:t>
            </a:r>
            <a:r>
              <a:rPr lang="pl-PL" sz="4000" dirty="0" smtClean="0">
                <a:solidFill>
                  <a:schemeClr val="tx1"/>
                </a:solidFill>
              </a:rPr>
              <a:t> to </a:t>
            </a:r>
            <a:r>
              <a:rPr lang="en-US" sz="4000" dirty="0" smtClean="0">
                <a:solidFill>
                  <a:schemeClr val="tx1"/>
                </a:solidFill>
              </a:rPr>
              <a:t>their peculiarities, such as:</a:t>
            </a:r>
            <a:r>
              <a:rPr lang="pl-PL" sz="4000" dirty="0" smtClean="0">
                <a:solidFill>
                  <a:schemeClr val="tx1"/>
                </a:solidFill>
              </a:rPr>
              <a:t> i</a:t>
            </a:r>
            <a:r>
              <a:rPr lang="en-US" sz="4000" dirty="0" err="1" smtClean="0">
                <a:solidFill>
                  <a:schemeClr val="tx1"/>
                </a:solidFill>
              </a:rPr>
              <a:t>ntangibility</a:t>
            </a:r>
            <a:r>
              <a:rPr lang="en-US" sz="4000" dirty="0" smtClean="0">
                <a:solidFill>
                  <a:schemeClr val="tx1"/>
                </a:solidFill>
              </a:rPr>
              <a:t>, heterogeneity, inseparability and </a:t>
            </a:r>
            <a:r>
              <a:rPr lang="en-US" sz="4000" dirty="0" err="1" smtClean="0">
                <a:solidFill>
                  <a:schemeClr val="tx1"/>
                </a:solidFill>
              </a:rPr>
              <a:t>perishability</a:t>
            </a:r>
            <a:r>
              <a:rPr lang="en-US" sz="4000" dirty="0" smtClean="0">
                <a:solidFill>
                  <a:schemeClr val="tx1"/>
                </a:solidFill>
              </a:rPr>
              <a:t>. </a:t>
            </a:r>
            <a:endParaRPr lang="pl-PL" sz="4000" dirty="0" smtClean="0">
              <a:solidFill>
                <a:schemeClr val="tx1"/>
              </a:solidFill>
            </a:endParaRPr>
          </a:p>
          <a:p>
            <a:pPr marL="342900" indent="-342900" algn="l">
              <a:buFont typeface="Arial" pitchFamily="34" charset="0"/>
              <a:buChar char="•"/>
            </a:pPr>
            <a:r>
              <a:rPr lang="en-US" sz="4000" dirty="0" smtClean="0">
                <a:solidFill>
                  <a:schemeClr val="tx1"/>
                </a:solidFill>
              </a:rPr>
              <a:t>The customer is always a part of the service and hence the customer actions need to be considered on the input side and consequently quantifying customer co-operation is necessary (Blois, 1985; </a:t>
            </a:r>
            <a:r>
              <a:rPr lang="en-US" sz="4000" dirty="0" err="1" smtClean="0">
                <a:solidFill>
                  <a:schemeClr val="tx1"/>
                </a:solidFill>
              </a:rPr>
              <a:t>Grönroos</a:t>
            </a:r>
            <a:r>
              <a:rPr lang="en-US" sz="4000" dirty="0" smtClean="0">
                <a:solidFill>
                  <a:schemeClr val="tx1"/>
                </a:solidFill>
              </a:rPr>
              <a:t>, 1990). </a:t>
            </a:r>
            <a:endParaRPr lang="pl-PL" sz="4000" dirty="0" smtClean="0">
              <a:solidFill>
                <a:schemeClr val="tx1"/>
              </a:solidFill>
            </a:endParaRPr>
          </a:p>
          <a:p>
            <a:pPr marL="342900" indent="-342900" algn="l">
              <a:buFont typeface="Arial" pitchFamily="34" charset="0"/>
              <a:buChar char="•"/>
            </a:pPr>
            <a:r>
              <a:rPr lang="en-US" sz="4000" dirty="0" smtClean="0">
                <a:solidFill>
                  <a:schemeClr val="tx1"/>
                </a:solidFill>
              </a:rPr>
              <a:t>Furthermore, service readiness, which is the major prerequisite of service delivery, also needs to be incorporated into measuring productivity.</a:t>
            </a:r>
            <a:endParaRPr lang="pl-PL" sz="4000" dirty="0">
              <a:solidFill>
                <a:schemeClr val="tx1"/>
              </a:solidFill>
            </a:endParaRPr>
          </a:p>
          <a:p>
            <a:endParaRPr lang="pl-PL" dirty="0" smtClean="0"/>
          </a:p>
        </p:txBody>
      </p:sp>
    </p:spTree>
    <p:extLst>
      <p:ext uri="{BB962C8B-B14F-4D97-AF65-F5344CB8AC3E}">
        <p14:creationId xmlns="" xmlns:p14="http://schemas.microsoft.com/office/powerpoint/2010/main" val="595799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796908"/>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b="1" dirty="0" smtClean="0"/>
          </a:p>
          <a:p>
            <a:r>
              <a:rPr lang="pl-PL" sz="4100" b="1" dirty="0" err="1" smtClean="0"/>
              <a:t>Productivity</a:t>
            </a:r>
            <a:r>
              <a:rPr lang="pl-PL" sz="4100" b="1" dirty="0" smtClean="0"/>
              <a:t> </a:t>
            </a:r>
            <a:r>
              <a:rPr lang="pl-PL" sz="4100" b="1" dirty="0" err="1" smtClean="0"/>
              <a:t>measurement</a:t>
            </a:r>
            <a:r>
              <a:rPr lang="pl-PL" sz="4100" b="1" dirty="0" smtClean="0"/>
              <a:t> – services</a:t>
            </a:r>
          </a:p>
          <a:p>
            <a:endParaRPr lang="pl-PL" sz="3200" dirty="0" smtClean="0"/>
          </a:p>
        </p:txBody>
      </p:sp>
      <p:sp>
        <p:nvSpPr>
          <p:cNvPr id="8" name="Symbol zastępczy zawartości 5"/>
          <p:cNvSpPr txBox="1">
            <a:spLocks/>
          </p:cNvSpPr>
          <p:nvPr/>
        </p:nvSpPr>
        <p:spPr>
          <a:xfrm>
            <a:off x="457200" y="1142984"/>
            <a:ext cx="8229600" cy="4500594"/>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pPr>
            <a:r>
              <a:rPr lang="en-US" dirty="0" smtClean="0">
                <a:solidFill>
                  <a:schemeClr val="tx1"/>
                </a:solidFill>
              </a:rPr>
              <a:t>With the improvement of measurement methods, some better results for productivity growth in service industries c</a:t>
            </a:r>
            <a:r>
              <a:rPr lang="pl-PL" dirty="0" smtClean="0">
                <a:solidFill>
                  <a:schemeClr val="tx1"/>
                </a:solidFill>
              </a:rPr>
              <a:t>an be </a:t>
            </a:r>
            <a:r>
              <a:rPr lang="pl-PL" dirty="0" err="1" smtClean="0">
                <a:solidFill>
                  <a:schemeClr val="tx1"/>
                </a:solidFill>
              </a:rPr>
              <a:t>expected</a:t>
            </a:r>
            <a:r>
              <a:rPr lang="pl-PL" dirty="0" smtClean="0">
                <a:solidFill>
                  <a:schemeClr val="tx1"/>
                </a:solidFill>
              </a:rPr>
              <a:t>.</a:t>
            </a:r>
          </a:p>
          <a:p>
            <a:pPr marL="342900" indent="-342900" algn="l">
              <a:buFont typeface="Arial" pitchFamily="34" charset="0"/>
              <a:buChar char="•"/>
            </a:pPr>
            <a:r>
              <a:rPr lang="pl-PL" dirty="0" smtClean="0">
                <a:solidFill>
                  <a:schemeClr val="tx1"/>
                </a:solidFill>
              </a:rPr>
              <a:t>T</a:t>
            </a:r>
            <a:r>
              <a:rPr lang="en-US" dirty="0" smtClean="0">
                <a:solidFill>
                  <a:schemeClr val="tx1"/>
                </a:solidFill>
              </a:rPr>
              <a:t>he </a:t>
            </a:r>
            <a:r>
              <a:rPr lang="pl-PL" dirty="0" smtClean="0">
                <a:solidFill>
                  <a:schemeClr val="tx1"/>
                </a:solidFill>
              </a:rPr>
              <a:t>construction of </a:t>
            </a:r>
            <a:r>
              <a:rPr lang="en-US" dirty="0" smtClean="0">
                <a:solidFill>
                  <a:schemeClr val="tx1"/>
                </a:solidFill>
              </a:rPr>
              <a:t>EU KLEMS and WIOD databases</a:t>
            </a:r>
            <a:r>
              <a:rPr lang="pl-PL" dirty="0" smtClean="0">
                <a:solidFill>
                  <a:schemeClr val="tx1"/>
                </a:solidFill>
              </a:rPr>
              <a:t> </a:t>
            </a:r>
            <a:r>
              <a:rPr lang="pl-PL" dirty="0" err="1" smtClean="0">
                <a:solidFill>
                  <a:schemeClr val="tx1"/>
                </a:solidFill>
              </a:rPr>
              <a:t>gave</a:t>
            </a:r>
            <a:r>
              <a:rPr lang="pl-PL" dirty="0" smtClean="0">
                <a:solidFill>
                  <a:schemeClr val="tx1"/>
                </a:solidFill>
              </a:rPr>
              <a:t> </a:t>
            </a:r>
            <a:r>
              <a:rPr lang="pl-PL" dirty="0" err="1" smtClean="0">
                <a:solidFill>
                  <a:schemeClr val="tx1"/>
                </a:solidFill>
              </a:rPr>
              <a:t>the</a:t>
            </a:r>
            <a:r>
              <a:rPr lang="pl-PL" dirty="0" smtClean="0">
                <a:solidFill>
                  <a:schemeClr val="tx1"/>
                </a:solidFill>
              </a:rPr>
              <a:t> </a:t>
            </a:r>
            <a:r>
              <a:rPr lang="pl-PL" dirty="0" err="1" smtClean="0">
                <a:solidFill>
                  <a:schemeClr val="tx1"/>
                </a:solidFill>
              </a:rPr>
              <a:t>opportunity</a:t>
            </a:r>
            <a:r>
              <a:rPr lang="pl-PL" dirty="0" smtClean="0">
                <a:solidFill>
                  <a:schemeClr val="tx1"/>
                </a:solidFill>
              </a:rPr>
              <a:t> to </a:t>
            </a:r>
            <a:r>
              <a:rPr lang="pl-PL" dirty="0" err="1" smtClean="0">
                <a:solidFill>
                  <a:schemeClr val="tx1"/>
                </a:solidFill>
              </a:rPr>
              <a:t>calculate</a:t>
            </a:r>
            <a:r>
              <a:rPr lang="pl-PL" dirty="0" smtClean="0">
                <a:solidFill>
                  <a:schemeClr val="tx1"/>
                </a:solidFill>
              </a:rPr>
              <a:t> TFP growth for </a:t>
            </a:r>
            <a:r>
              <a:rPr lang="pl-PL" dirty="0" err="1" smtClean="0">
                <a:solidFill>
                  <a:schemeClr val="tx1"/>
                </a:solidFill>
              </a:rPr>
              <a:t>different</a:t>
            </a:r>
            <a:r>
              <a:rPr lang="pl-PL" dirty="0" smtClean="0">
                <a:solidFill>
                  <a:schemeClr val="tx1"/>
                </a:solidFill>
              </a:rPr>
              <a:t> </a:t>
            </a:r>
            <a:r>
              <a:rPr lang="pl-PL" dirty="0" err="1" smtClean="0">
                <a:solidFill>
                  <a:schemeClr val="tx1"/>
                </a:solidFill>
              </a:rPr>
              <a:t>countries</a:t>
            </a:r>
            <a:r>
              <a:rPr lang="pl-PL" dirty="0" smtClean="0">
                <a:solidFill>
                  <a:schemeClr val="tx1"/>
                </a:solidFill>
              </a:rPr>
              <a:t> on </a:t>
            </a:r>
            <a:r>
              <a:rPr lang="pl-PL" dirty="0" err="1" smtClean="0">
                <a:solidFill>
                  <a:schemeClr val="tx1"/>
                </a:solidFill>
              </a:rPr>
              <a:t>comparable</a:t>
            </a:r>
            <a:r>
              <a:rPr lang="pl-PL" dirty="0" smtClean="0">
                <a:solidFill>
                  <a:schemeClr val="tx1"/>
                </a:solidFill>
              </a:rPr>
              <a:t> </a:t>
            </a:r>
            <a:r>
              <a:rPr lang="pl-PL" dirty="0" err="1" smtClean="0">
                <a:solidFill>
                  <a:schemeClr val="tx1"/>
                </a:solidFill>
              </a:rPr>
              <a:t>basis</a:t>
            </a:r>
            <a:r>
              <a:rPr lang="en-US" dirty="0" smtClean="0">
                <a:solidFill>
                  <a:schemeClr val="tx1"/>
                </a:solidFill>
              </a:rPr>
              <a:t>. </a:t>
            </a:r>
            <a:r>
              <a:rPr lang="pl-PL" dirty="0" err="1" smtClean="0">
                <a:solidFill>
                  <a:schemeClr val="tx1"/>
                </a:solidFill>
              </a:rPr>
              <a:t>However</a:t>
            </a:r>
            <a:r>
              <a:rPr lang="pl-PL" dirty="0" smtClean="0">
                <a:solidFill>
                  <a:schemeClr val="tx1"/>
                </a:solidFill>
              </a:rPr>
              <a:t>, </a:t>
            </a:r>
            <a:r>
              <a:rPr lang="pl-PL" dirty="0" err="1" smtClean="0">
                <a:solidFill>
                  <a:schemeClr val="tx1"/>
                </a:solidFill>
              </a:rPr>
              <a:t>even</a:t>
            </a:r>
            <a:r>
              <a:rPr lang="pl-PL" dirty="0" smtClean="0">
                <a:solidFill>
                  <a:schemeClr val="tx1"/>
                </a:solidFill>
              </a:rPr>
              <a:t> </a:t>
            </a:r>
            <a:r>
              <a:rPr lang="pl-PL" dirty="0" err="1" smtClean="0">
                <a:solidFill>
                  <a:schemeClr val="tx1"/>
                </a:solidFill>
              </a:rPr>
              <a:t>in</a:t>
            </a:r>
            <a:r>
              <a:rPr lang="pl-PL" dirty="0" smtClean="0">
                <a:solidFill>
                  <a:schemeClr val="tx1"/>
                </a:solidFill>
              </a:rPr>
              <a:t> </a:t>
            </a:r>
            <a:r>
              <a:rPr lang="pl-PL" dirty="0" err="1" smtClean="0">
                <a:solidFill>
                  <a:schemeClr val="tx1"/>
                </a:solidFill>
              </a:rPr>
              <a:t>these</a:t>
            </a:r>
            <a:r>
              <a:rPr lang="pl-PL" dirty="0" smtClean="0">
                <a:solidFill>
                  <a:schemeClr val="tx1"/>
                </a:solidFill>
              </a:rPr>
              <a:t> </a:t>
            </a:r>
            <a:r>
              <a:rPr lang="pl-PL" dirty="0" err="1" smtClean="0">
                <a:solidFill>
                  <a:schemeClr val="tx1"/>
                </a:solidFill>
              </a:rPr>
              <a:t>cases</a:t>
            </a:r>
            <a:r>
              <a:rPr lang="pl-PL" dirty="0" smtClean="0">
                <a:solidFill>
                  <a:schemeClr val="tx1"/>
                </a:solidFill>
              </a:rPr>
              <a:t>, o</a:t>
            </a:r>
            <a:r>
              <a:rPr lang="en-US" dirty="0" smtClean="0">
                <a:solidFill>
                  <a:schemeClr val="tx1"/>
                </a:solidFill>
              </a:rPr>
              <a:t>ne should note the risk of lower reliability of data on service industries than on manufacturing industries</a:t>
            </a:r>
            <a:r>
              <a:rPr lang="pl-PL" dirty="0" smtClean="0">
                <a:solidFill>
                  <a:schemeClr val="tx1"/>
                </a:solidFill>
              </a:rPr>
              <a:t> – </a:t>
            </a:r>
            <a:r>
              <a:rPr lang="en-US" dirty="0" smtClean="0">
                <a:solidFill>
                  <a:schemeClr val="tx1"/>
                </a:solidFill>
              </a:rPr>
              <a:t>when constructing these databases a variety of additional data sources were used, which are generally less numerous and often more incomplete in the case of service industries</a:t>
            </a:r>
            <a:r>
              <a:rPr lang="pl-PL" dirty="0" smtClean="0">
                <a:solidFill>
                  <a:schemeClr val="tx1"/>
                </a:solidFill>
              </a:rPr>
              <a:t> (</a:t>
            </a:r>
            <a:r>
              <a:rPr lang="en-US" dirty="0" err="1" smtClean="0">
                <a:solidFill>
                  <a:schemeClr val="tx1"/>
                </a:solidFill>
              </a:rPr>
              <a:t>O'Mahony</a:t>
            </a:r>
            <a:r>
              <a:rPr lang="en-US" dirty="0" smtClean="0">
                <a:solidFill>
                  <a:schemeClr val="tx1"/>
                </a:solidFill>
              </a:rPr>
              <a:t> and </a:t>
            </a:r>
            <a:r>
              <a:rPr lang="en-US" dirty="0" err="1" smtClean="0">
                <a:solidFill>
                  <a:schemeClr val="tx1"/>
                </a:solidFill>
              </a:rPr>
              <a:t>Timmer</a:t>
            </a:r>
            <a:r>
              <a:rPr lang="en-US" dirty="0" smtClean="0">
                <a:solidFill>
                  <a:schemeClr val="tx1"/>
                </a:solidFill>
              </a:rPr>
              <a:t>, 2009</a:t>
            </a:r>
            <a:r>
              <a:rPr lang="pl-PL" dirty="0" smtClean="0">
                <a:solidFill>
                  <a:schemeClr val="tx1"/>
                </a:solidFill>
              </a:rPr>
              <a:t>)</a:t>
            </a:r>
            <a:r>
              <a:rPr lang="en-US" dirty="0" smtClean="0">
                <a:solidFill>
                  <a:schemeClr val="tx1"/>
                </a:solidFill>
              </a:rPr>
              <a:t>. </a:t>
            </a:r>
            <a:endParaRPr lang="pl-PL" dirty="0" smtClean="0">
              <a:solidFill>
                <a:schemeClr val="tx1"/>
              </a:solidFill>
            </a:endParaRPr>
          </a:p>
          <a:p>
            <a:pPr marL="342900" indent="-342900" algn="l">
              <a:buFont typeface="Arial" pitchFamily="34" charset="0"/>
              <a:buChar char="•"/>
            </a:pPr>
            <a:r>
              <a:rPr lang="en-US" dirty="0" smtClean="0">
                <a:solidFill>
                  <a:schemeClr val="tx1"/>
                </a:solidFill>
              </a:rPr>
              <a:t>Finally, </a:t>
            </a:r>
            <a:r>
              <a:rPr lang="pl-PL" dirty="0" err="1" smtClean="0">
                <a:solidFill>
                  <a:schemeClr val="tx1"/>
                </a:solidFill>
              </a:rPr>
              <a:t>according</a:t>
            </a:r>
            <a:r>
              <a:rPr lang="pl-PL" dirty="0" smtClean="0">
                <a:solidFill>
                  <a:schemeClr val="tx1"/>
                </a:solidFill>
              </a:rPr>
              <a:t> to </a:t>
            </a:r>
            <a:r>
              <a:rPr lang="en-US" dirty="0" smtClean="0">
                <a:solidFill>
                  <a:schemeClr val="tx1"/>
                </a:solidFill>
              </a:rPr>
              <a:t>Hershey and Blanchard (1980) problems can result from concentrating on increased productivity defined as output. They suggest effectiveness of the firm is a better productivity measurement</a:t>
            </a:r>
            <a:r>
              <a:rPr lang="pl-PL" dirty="0" smtClean="0">
                <a:solidFill>
                  <a:schemeClr val="tx1"/>
                </a:solidFill>
              </a:rPr>
              <a:t>.</a:t>
            </a:r>
            <a:r>
              <a:rPr lang="en-US" dirty="0" smtClean="0">
                <a:solidFill>
                  <a:schemeClr val="tx1"/>
                </a:solidFill>
              </a:rPr>
              <a:t> The value added concept provides an index for monitoring the effectiveness of the effort put in by the employees in obtaining market situation (</a:t>
            </a:r>
            <a:r>
              <a:rPr lang="en-US" dirty="0" err="1" smtClean="0">
                <a:solidFill>
                  <a:schemeClr val="tx1"/>
                </a:solidFill>
              </a:rPr>
              <a:t>Vrat</a:t>
            </a:r>
            <a:r>
              <a:rPr lang="en-US" dirty="0" smtClean="0">
                <a:solidFill>
                  <a:schemeClr val="tx1"/>
                </a:solidFill>
              </a:rPr>
              <a:t> et al., 1998). </a:t>
            </a:r>
            <a:endParaRPr lang="pl-PL" dirty="0" smtClean="0">
              <a:solidFill>
                <a:schemeClr val="tx1"/>
              </a:solidFill>
            </a:endParaRPr>
          </a:p>
          <a:p>
            <a:pPr marL="342900" indent="-342900" algn="l">
              <a:buFont typeface="Arial" pitchFamily="34" charset="0"/>
              <a:buChar char="•"/>
            </a:pPr>
            <a:r>
              <a:rPr lang="en-US" dirty="0" smtClean="0">
                <a:solidFill>
                  <a:schemeClr val="tx1"/>
                </a:solidFill>
              </a:rPr>
              <a:t>Therefore, in the present study TFP is calculated based on value added</a:t>
            </a:r>
            <a:r>
              <a:rPr lang="pl-PL" dirty="0" smtClean="0">
                <a:solidFill>
                  <a:schemeClr val="tx1"/>
                </a:solidFill>
              </a:rPr>
              <a:t> (as </a:t>
            </a:r>
            <a:r>
              <a:rPr lang="pl-PL" dirty="0" err="1" smtClean="0">
                <a:solidFill>
                  <a:schemeClr val="tx1"/>
                </a:solidFill>
              </a:rPr>
              <a:t>it</a:t>
            </a:r>
            <a:r>
              <a:rPr lang="pl-PL" dirty="0" smtClean="0">
                <a:solidFill>
                  <a:schemeClr val="tx1"/>
                </a:solidFill>
              </a:rPr>
              <a:t> </a:t>
            </a:r>
            <a:r>
              <a:rPr lang="pl-PL" dirty="0" err="1" smtClean="0">
                <a:solidFill>
                  <a:schemeClr val="tx1"/>
                </a:solidFill>
              </a:rPr>
              <a:t>is</a:t>
            </a:r>
            <a:r>
              <a:rPr lang="pl-PL" dirty="0" smtClean="0">
                <a:solidFill>
                  <a:schemeClr val="tx1"/>
                </a:solidFill>
              </a:rPr>
              <a:t> </a:t>
            </a:r>
            <a:r>
              <a:rPr lang="pl-PL" dirty="0" err="1" smtClean="0">
                <a:solidFill>
                  <a:schemeClr val="tx1"/>
                </a:solidFill>
              </a:rPr>
              <a:t>also</a:t>
            </a:r>
            <a:r>
              <a:rPr lang="pl-PL" dirty="0" smtClean="0">
                <a:solidFill>
                  <a:schemeClr val="tx1"/>
                </a:solidFill>
              </a:rPr>
              <a:t> </a:t>
            </a:r>
            <a:r>
              <a:rPr lang="pl-PL" dirty="0" err="1" smtClean="0">
                <a:solidFill>
                  <a:schemeClr val="tx1"/>
                </a:solidFill>
              </a:rPr>
              <a:t>suggested</a:t>
            </a:r>
            <a:r>
              <a:rPr lang="pl-PL" dirty="0" smtClean="0">
                <a:solidFill>
                  <a:schemeClr val="tx1"/>
                </a:solidFill>
              </a:rPr>
              <a:t> </a:t>
            </a:r>
            <a:r>
              <a:rPr lang="pl-PL" dirty="0" err="1" smtClean="0">
                <a:solidFill>
                  <a:schemeClr val="tx1"/>
                </a:solidFill>
              </a:rPr>
              <a:t>in</a:t>
            </a:r>
            <a:r>
              <a:rPr lang="pl-PL" dirty="0" smtClean="0">
                <a:solidFill>
                  <a:schemeClr val="tx1"/>
                </a:solidFill>
              </a:rPr>
              <a:t> </a:t>
            </a:r>
            <a:r>
              <a:rPr lang="pl-PL" dirty="0" err="1" smtClean="0">
                <a:solidFill>
                  <a:schemeClr val="tx1"/>
                </a:solidFill>
              </a:rPr>
              <a:t>the</a:t>
            </a:r>
            <a:r>
              <a:rPr lang="pl-PL" dirty="0" smtClean="0">
                <a:solidFill>
                  <a:schemeClr val="tx1"/>
                </a:solidFill>
              </a:rPr>
              <a:t> </a:t>
            </a:r>
            <a:r>
              <a:rPr lang="pl-PL" dirty="0" err="1" smtClean="0">
                <a:solidFill>
                  <a:schemeClr val="tx1"/>
                </a:solidFill>
              </a:rPr>
              <a:t>recent</a:t>
            </a:r>
            <a:r>
              <a:rPr lang="pl-PL" dirty="0" smtClean="0">
                <a:solidFill>
                  <a:schemeClr val="tx1"/>
                </a:solidFill>
              </a:rPr>
              <a:t> </a:t>
            </a:r>
            <a:r>
              <a:rPr lang="pl-PL" dirty="0" err="1" smtClean="0">
                <a:solidFill>
                  <a:schemeClr val="tx1"/>
                </a:solidFill>
              </a:rPr>
              <a:t>edition</a:t>
            </a:r>
            <a:r>
              <a:rPr lang="pl-PL" dirty="0" smtClean="0">
                <a:solidFill>
                  <a:schemeClr val="tx1"/>
                </a:solidFill>
              </a:rPr>
              <a:t> of EU KLEMS)</a:t>
            </a:r>
            <a:r>
              <a:rPr lang="en-US" dirty="0" smtClean="0">
                <a:solidFill>
                  <a:schemeClr val="tx1"/>
                </a:solidFill>
              </a:rPr>
              <a:t>.</a:t>
            </a:r>
            <a:endParaRPr lang="pl-PL" dirty="0" smtClean="0">
              <a:solidFill>
                <a:schemeClr val="tx1"/>
              </a:solidFill>
            </a:endParaRPr>
          </a:p>
          <a:p>
            <a:pPr marL="342900" lvl="0" indent="-342900" algn="l">
              <a:buFont typeface="Arial" pitchFamily="34" charset="0"/>
              <a:buChar char="•"/>
            </a:pPr>
            <a:endParaRPr lang="pl-PL" dirty="0" smtClean="0"/>
          </a:p>
        </p:txBody>
      </p:sp>
    </p:spTree>
    <p:extLst>
      <p:ext uri="{BB962C8B-B14F-4D97-AF65-F5344CB8AC3E}">
        <p14:creationId xmlns="" xmlns:p14="http://schemas.microsoft.com/office/powerpoint/2010/main" val="229649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Methodology</a:t>
            </a:r>
            <a:endParaRPr lang="pl-PL" sz="3200" dirty="0" smtClean="0"/>
          </a:p>
        </p:txBody>
      </p:sp>
      <p:sp>
        <p:nvSpPr>
          <p:cNvPr id="8" name="Symbol zastępczy zawartości 5"/>
          <p:cNvSpPr txBox="1">
            <a:spLocks/>
          </p:cNvSpPr>
          <p:nvPr/>
        </p:nvSpPr>
        <p:spPr>
          <a:xfrm>
            <a:off x="500034" y="1571612"/>
            <a:ext cx="8229600" cy="35167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pl-PL" dirty="0" smtClean="0"/>
          </a:p>
        </p:txBody>
      </p:sp>
      <p:sp>
        <p:nvSpPr>
          <p:cNvPr id="9" name="Tytuł 8"/>
          <p:cNvSpPr>
            <a:spLocks noGrp="1"/>
          </p:cNvSpPr>
          <p:nvPr>
            <p:ph type="title"/>
          </p:nvPr>
        </p:nvSpPr>
        <p:spPr>
          <a:xfrm>
            <a:off x="457200" y="274638"/>
            <a:ext cx="8229600" cy="868346"/>
          </a:xfrm>
        </p:spPr>
        <p:txBody>
          <a:bodyPr/>
          <a:lstStyle/>
          <a:p>
            <a:endParaRPr lang="pl-PL"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6147" name="Rectangle 3"/>
          <p:cNvSpPr>
            <a:spLocks noChangeArrowheads="1"/>
          </p:cNvSpPr>
          <p:nvPr/>
        </p:nvSpPr>
        <p:spPr bwMode="auto">
          <a:xfrm>
            <a:off x="0" y="238125"/>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6148"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7224" y="2928934"/>
            <a:ext cx="3505367" cy="857256"/>
          </a:xfrm>
          <a:prstGeom prst="rect">
            <a:avLst/>
          </a:prstGeom>
          <a:noFill/>
        </p:spPr>
      </p:pic>
      <p:sp>
        <p:nvSpPr>
          <p:cNvPr id="615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6150"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28662" y="3929066"/>
            <a:ext cx="3357586" cy="857256"/>
          </a:xfrm>
          <a:prstGeom prst="rect">
            <a:avLst/>
          </a:prstGeom>
          <a:noFill/>
        </p:spPr>
      </p:pic>
      <p:pic>
        <p:nvPicPr>
          <p:cNvPr id="6152" name="Picture 8"/>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714612" y="4929198"/>
            <a:ext cx="1733568" cy="500066"/>
          </a:xfrm>
          <a:prstGeom prst="rect">
            <a:avLst/>
          </a:prstGeom>
          <a:noFill/>
        </p:spPr>
      </p:pic>
      <p:sp>
        <p:nvSpPr>
          <p:cNvPr id="6154" name="Rectangle 10"/>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Prostokąt 17"/>
          <p:cNvSpPr/>
          <p:nvPr/>
        </p:nvSpPr>
        <p:spPr>
          <a:xfrm>
            <a:off x="785786" y="4929198"/>
            <a:ext cx="1857387" cy="307777"/>
          </a:xfrm>
          <a:prstGeom prst="rect">
            <a:avLst/>
          </a:prstGeom>
        </p:spPr>
        <p:txBody>
          <a:bodyPr wrap="square">
            <a:spAutoFit/>
          </a:bodyPr>
          <a:lstStyle/>
          <a:p>
            <a:pPr lvl="0" algn="just" fontAlgn="base">
              <a:spcBef>
                <a:spcPct val="0"/>
              </a:spcBef>
              <a:spcAft>
                <a:spcPct val="0"/>
              </a:spcAft>
            </a:pPr>
            <a:r>
              <a:rPr lang="en-US" sz="1400" i="1" dirty="0" smtClean="0">
                <a:solidFill>
                  <a:prstClr val="black"/>
                </a:solidFill>
                <a:latin typeface="Calibri" pitchFamily="34" charset="0"/>
                <a:ea typeface="Calibri" pitchFamily="34" charset="0"/>
                <a:cs typeface="Times New Roman" pitchFamily="18" charset="0"/>
              </a:rPr>
              <a:t>j</a:t>
            </a:r>
            <a:r>
              <a:rPr lang="en-US" sz="1400" dirty="0" smtClean="0">
                <a:solidFill>
                  <a:prstClr val="black"/>
                </a:solidFill>
                <a:latin typeface="Calibri" pitchFamily="34" charset="0"/>
                <a:ea typeface="Calibri" pitchFamily="34" charset="0"/>
                <a:cs typeface="Times New Roman" pitchFamily="18" charset="0"/>
              </a:rPr>
              <a:t> = (1, 2, …, </a:t>
            </a:r>
            <a:r>
              <a:rPr lang="en-US" sz="1400" i="1" dirty="0" smtClean="0">
                <a:solidFill>
                  <a:prstClr val="black"/>
                </a:solidFill>
                <a:latin typeface="Calibri" pitchFamily="34" charset="0"/>
                <a:ea typeface="Calibri" pitchFamily="34" charset="0"/>
                <a:cs typeface="Times New Roman" pitchFamily="18" charset="0"/>
              </a:rPr>
              <a:t>n</a:t>
            </a:r>
            <a:r>
              <a:rPr lang="en-US" sz="1400" dirty="0" smtClean="0">
                <a:solidFill>
                  <a:prstClr val="black"/>
                </a:solidFill>
                <a:latin typeface="Calibri" pitchFamily="34" charset="0"/>
                <a:ea typeface="Calibri" pitchFamily="34" charset="0"/>
                <a:cs typeface="Times New Roman" pitchFamily="18" charset="0"/>
              </a:rPr>
              <a:t>), and </a:t>
            </a:r>
            <a:endParaRPr lang="en-US" sz="1400" dirty="0" smtClean="0">
              <a:solidFill>
                <a:prstClr val="black"/>
              </a:solidFill>
              <a:latin typeface="Arial" pitchFamily="34" charset="0"/>
              <a:cs typeface="Arial" pitchFamily="34" charset="0"/>
            </a:endParaRPr>
          </a:p>
        </p:txBody>
      </p:sp>
      <p:sp>
        <p:nvSpPr>
          <p:cNvPr id="615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6157" name="Rectangle 13"/>
          <p:cNvSpPr>
            <a:spLocks noChangeArrowheads="1"/>
          </p:cNvSpPr>
          <p:nvPr/>
        </p:nvSpPr>
        <p:spPr bwMode="auto">
          <a:xfrm>
            <a:off x="0" y="21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pl-PL" sz="700" b="0" i="0" u="none" strike="noStrike" cap="none" normalizeH="0" baseline="0" smtClean="0">
                <a:ln>
                  <a:noFill/>
                </a:ln>
                <a:solidFill>
                  <a:schemeClr val="tx1"/>
                </a:solidFill>
                <a:effectLst/>
                <a:latin typeface="Arial" pitchFamily="34" charset="0"/>
                <a:cs typeface="Arial" pitchFamily="34" charset="0"/>
              </a:rPr>
              <a:t> </a:t>
            </a: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11265" name="Picture 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928662" y="1500174"/>
            <a:ext cx="2214578" cy="571504"/>
          </a:xfrm>
          <a:prstGeom prst="rect">
            <a:avLst/>
          </a:prstGeom>
          <a:noFill/>
        </p:spPr>
      </p:pic>
      <p:sp>
        <p:nvSpPr>
          <p:cNvPr id="11267" name="Rectangle 3"/>
          <p:cNvSpPr>
            <a:spLocks noChangeArrowheads="1"/>
          </p:cNvSpPr>
          <p:nvPr/>
        </p:nvSpPr>
        <p:spPr bwMode="auto">
          <a:xfrm>
            <a:off x="0" y="21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pl-PL" sz="700" b="0" i="0" u="none" strike="noStrike" cap="none" normalizeH="0" baseline="0" smtClean="0">
                <a:ln>
                  <a:noFill/>
                </a:ln>
                <a:solidFill>
                  <a:schemeClr val="tx1"/>
                </a:solidFill>
                <a:effectLst/>
                <a:latin typeface="Arial" pitchFamily="34" charset="0"/>
                <a:cs typeface="Arial" pitchFamily="34" charset="0"/>
              </a:rPr>
              <a:t> </a:t>
            </a: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112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11268" name="Picture 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857224" y="2214554"/>
            <a:ext cx="4286280" cy="571504"/>
          </a:xfrm>
          <a:prstGeom prst="rect">
            <a:avLst/>
          </a:prstGeom>
          <a:noFill/>
        </p:spPr>
      </p:pic>
      <p:sp>
        <p:nvSpPr>
          <p:cNvPr id="11270" name="Rectangle 6"/>
          <p:cNvSpPr>
            <a:spLocks noChangeArrowheads="1"/>
          </p:cNvSpPr>
          <p:nvPr/>
        </p:nvSpPr>
        <p:spPr bwMode="auto">
          <a:xfrm>
            <a:off x="0" y="238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pl-PL" sz="700" b="0" i="0" u="none" strike="noStrike" cap="none" normalizeH="0" baseline="0" smtClean="0">
                <a:ln>
                  <a:noFill/>
                </a:ln>
                <a:solidFill>
                  <a:schemeClr val="tx1"/>
                </a:solidFill>
                <a:effectLst/>
                <a:latin typeface="Arial" pitchFamily="34" charset="0"/>
                <a:cs typeface="Arial" pitchFamily="34" charset="0"/>
              </a:rPr>
              <a:t> </a:t>
            </a: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59579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ES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7780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96752"/>
            <a:ext cx="8229600" cy="40324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defRPr/>
            </a:pPr>
            <a:endParaRPr lang="pl-PL" sz="3100" dirty="0">
              <a:solidFill>
                <a:prstClr val="black"/>
              </a:solidFill>
            </a:endParaRPr>
          </a:p>
          <a:p>
            <a:endParaRPr lang="pl-PL" dirty="0" smtClean="0"/>
          </a:p>
        </p:txBody>
      </p:sp>
      <p:sp>
        <p:nvSpPr>
          <p:cNvPr id="9" name="Tytuł 8"/>
          <p:cNvSpPr>
            <a:spLocks noGrp="1"/>
          </p:cNvSpPr>
          <p:nvPr>
            <p:ph type="title"/>
          </p:nvPr>
        </p:nvSpPr>
        <p:spPr/>
        <p:txBody>
          <a:bodyPr/>
          <a:lstStyle/>
          <a:p>
            <a:r>
              <a:rPr lang="pl-PL" b="1" dirty="0" err="1" smtClean="0"/>
              <a:t>Methodology</a:t>
            </a:r>
            <a:endParaRPr lang="pl-PL" b="1" dirty="0"/>
          </a:p>
        </p:txBody>
      </p:sp>
      <p:sp>
        <p:nvSpPr>
          <p:cNvPr id="10" name="Symbol zastępczy zawartości 9"/>
          <p:cNvSpPr>
            <a:spLocks noGrp="1"/>
          </p:cNvSpPr>
          <p:nvPr>
            <p:ph idx="1"/>
          </p:nvPr>
        </p:nvSpPr>
        <p:spPr/>
        <p:txBody>
          <a:bodyPr>
            <a:normAutofit fontScale="70000" lnSpcReduction="20000"/>
          </a:bodyPr>
          <a:lstStyle/>
          <a:p>
            <a:r>
              <a:rPr lang="en-US" dirty="0" err="1" smtClean="0"/>
              <a:t>Labour</a:t>
            </a:r>
            <a:r>
              <a:rPr lang="en-US" dirty="0" smtClean="0"/>
              <a:t> input is the number of hours worked by persons engaged </a:t>
            </a:r>
            <a:r>
              <a:rPr lang="pl-PL" dirty="0" smtClean="0"/>
              <a:t>(</a:t>
            </a:r>
            <a:r>
              <a:rPr lang="en-US" dirty="0" smtClean="0"/>
              <a:t>EU KLEMS, 2017</a:t>
            </a:r>
            <a:r>
              <a:rPr lang="pl-PL" dirty="0" smtClean="0"/>
              <a:t>)</a:t>
            </a:r>
            <a:r>
              <a:rPr lang="en-US" dirty="0" smtClean="0"/>
              <a:t>. The category “persons engaged” is broader than the category “employees”, because it includes, in addition to employees, self-employed workers </a:t>
            </a:r>
            <a:r>
              <a:rPr lang="pl-PL" dirty="0" smtClean="0"/>
              <a:t>(</a:t>
            </a:r>
            <a:r>
              <a:rPr lang="en-US" dirty="0" err="1" smtClean="0"/>
              <a:t>Timmer</a:t>
            </a:r>
            <a:r>
              <a:rPr lang="en-US" dirty="0" smtClean="0"/>
              <a:t> et al., 2007: 25</a:t>
            </a:r>
            <a:r>
              <a:rPr lang="pl-PL" dirty="0" smtClean="0"/>
              <a:t>)</a:t>
            </a:r>
            <a:r>
              <a:rPr lang="en-US" dirty="0" smtClean="0"/>
              <a:t>.</a:t>
            </a:r>
            <a:endParaRPr lang="pl-PL" dirty="0" smtClean="0"/>
          </a:p>
          <a:p>
            <a:r>
              <a:rPr lang="en-US" dirty="0" smtClean="0"/>
              <a:t>Capital input is the value of real fixed capital assets in 2010 prices multiplied by the number of hours worked per person engaged </a:t>
            </a:r>
            <a:r>
              <a:rPr lang="pl-PL" dirty="0" smtClean="0"/>
              <a:t>(</a:t>
            </a:r>
            <a:r>
              <a:rPr lang="en-US" dirty="0" smtClean="0"/>
              <a:t>EU KLEMS, 2017</a:t>
            </a:r>
            <a:r>
              <a:rPr lang="pl-PL" dirty="0" smtClean="0"/>
              <a:t>)</a:t>
            </a:r>
            <a:r>
              <a:rPr lang="en-US" dirty="0" smtClean="0"/>
              <a:t>. The number of hours worked per person engaged is used as an indicator showing the shift-factor, i.e. the degree to which capital assets are used in the analyzed period, depending on the economic situation. </a:t>
            </a:r>
            <a:endParaRPr lang="pl-PL" dirty="0" smtClean="0"/>
          </a:p>
          <a:p>
            <a:r>
              <a:rPr lang="en-US" dirty="0" err="1" smtClean="0"/>
              <a:t>Labour</a:t>
            </a:r>
            <a:r>
              <a:rPr lang="en-US" dirty="0" smtClean="0"/>
              <a:t> compensation is the compensation of all persons engaged, while capital compensation </a:t>
            </a:r>
            <a:r>
              <a:rPr lang="pl-PL" dirty="0" smtClean="0"/>
              <a:t>(</a:t>
            </a:r>
            <a:r>
              <a:rPr lang="en-US" dirty="0" smtClean="0"/>
              <a:t>EU KLEMS, 2017</a:t>
            </a:r>
            <a:r>
              <a:rPr lang="pl-PL" dirty="0" smtClean="0"/>
              <a:t>)</a:t>
            </a:r>
            <a:r>
              <a:rPr lang="en-US" dirty="0" smtClean="0"/>
              <a:t> is derived as gross value added minus </a:t>
            </a:r>
            <a:r>
              <a:rPr lang="en-US" dirty="0" err="1" smtClean="0"/>
              <a:t>labour</a:t>
            </a:r>
            <a:r>
              <a:rPr lang="en-US" dirty="0" smtClean="0"/>
              <a:t> compensation </a:t>
            </a:r>
            <a:r>
              <a:rPr lang="pl-PL" dirty="0" smtClean="0"/>
              <a:t>(</a:t>
            </a:r>
            <a:r>
              <a:rPr lang="en-US" dirty="0" err="1" smtClean="0"/>
              <a:t>O'Mahony</a:t>
            </a:r>
            <a:r>
              <a:rPr lang="en-US" dirty="0" smtClean="0"/>
              <a:t> and </a:t>
            </a:r>
            <a:r>
              <a:rPr lang="en-US" dirty="0" err="1" smtClean="0"/>
              <a:t>Timmer</a:t>
            </a:r>
            <a:r>
              <a:rPr lang="en-US" dirty="0" smtClean="0"/>
              <a:t>, 2009: 380</a:t>
            </a:r>
            <a:r>
              <a:rPr lang="pl-PL" dirty="0" smtClean="0"/>
              <a:t>)</a:t>
            </a:r>
            <a:r>
              <a:rPr lang="en-US" dirty="0" smtClean="0"/>
              <a:t>.</a:t>
            </a:r>
            <a:endParaRPr lang="pl-PL" dirty="0" smtClean="0"/>
          </a:p>
          <a:p>
            <a:endParaRPr lang="pl-PL" dirty="0"/>
          </a:p>
        </p:txBody>
      </p:sp>
    </p:spTree>
    <p:extLst>
      <p:ext uri="{BB962C8B-B14F-4D97-AF65-F5344CB8AC3E}">
        <p14:creationId xmlns="" xmlns:p14="http://schemas.microsoft.com/office/powerpoint/2010/main" val="422038393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2736</TotalTime>
  <Words>2224</Words>
  <Application>Microsoft Office PowerPoint</Application>
  <PresentationFormat>Pokaz na ekranie (4:3)</PresentationFormat>
  <Paragraphs>682</Paragraphs>
  <Slides>19</Slides>
  <Notes>0</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Motyw pakietu Office</vt:lpstr>
      <vt:lpstr>Slajd 1</vt:lpstr>
      <vt:lpstr>Slajd 2</vt:lpstr>
      <vt:lpstr>Slajd 3</vt:lpstr>
      <vt:lpstr>Slajd 4</vt:lpstr>
      <vt:lpstr>Slajd 5</vt:lpstr>
      <vt:lpstr>Slajd 6</vt:lpstr>
      <vt:lpstr>Slajd 7</vt:lpstr>
      <vt:lpstr>Slajd 8</vt:lpstr>
      <vt:lpstr>Methodology</vt:lpstr>
      <vt:lpstr>Industries (NACE Rev. 2)</vt:lpstr>
      <vt:lpstr>Industries (NACE Rev. 2)</vt:lpstr>
      <vt:lpstr>Slajd 12</vt:lpstr>
      <vt:lpstr>Slajd 13</vt:lpstr>
      <vt:lpstr>Slajd 14</vt:lpstr>
      <vt:lpstr>Slajd 15</vt:lpstr>
      <vt:lpstr>Slajd 16</vt:lpstr>
      <vt:lpstr>Slajd 17</vt:lpstr>
      <vt:lpstr>Slajd 18</vt:lpstr>
      <vt:lpstr>Slajd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Michał Przybyliński</dc:creator>
  <cp:lastModifiedBy>Marcin</cp:lastModifiedBy>
  <cp:revision>161</cp:revision>
  <dcterms:created xsi:type="dcterms:W3CDTF">2017-05-29T14:21:02Z</dcterms:created>
  <dcterms:modified xsi:type="dcterms:W3CDTF">2018-05-18T17:50:39Z</dcterms:modified>
</cp:coreProperties>
</file>